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58"/>
  </p:notesMasterIdLst>
  <p:sldIdLst>
    <p:sldId id="256" r:id="rId2"/>
    <p:sldId id="323" r:id="rId3"/>
    <p:sldId id="324" r:id="rId4"/>
    <p:sldId id="328" r:id="rId5"/>
    <p:sldId id="326" r:id="rId6"/>
    <p:sldId id="327" r:id="rId7"/>
    <p:sldId id="325" r:id="rId8"/>
    <p:sldId id="329" r:id="rId9"/>
    <p:sldId id="330" r:id="rId10"/>
    <p:sldId id="332" r:id="rId11"/>
    <p:sldId id="331" r:id="rId12"/>
    <p:sldId id="334" r:id="rId13"/>
    <p:sldId id="335" r:id="rId14"/>
    <p:sldId id="336" r:id="rId15"/>
    <p:sldId id="338" r:id="rId16"/>
    <p:sldId id="333" r:id="rId17"/>
    <p:sldId id="339" r:id="rId18"/>
    <p:sldId id="340" r:id="rId19"/>
    <p:sldId id="341" r:id="rId20"/>
    <p:sldId id="342" r:id="rId21"/>
    <p:sldId id="343" r:id="rId22"/>
    <p:sldId id="344" r:id="rId23"/>
    <p:sldId id="347" r:id="rId24"/>
    <p:sldId id="345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79" autoAdjust="0"/>
  </p:normalViewPr>
  <p:slideViewPr>
    <p:cSldViewPr snapToGrid="0">
      <p:cViewPr varScale="1">
        <p:scale>
          <a:sx n="99" d="100"/>
          <a:sy n="99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7" Type="http://schemas.openxmlformats.org/officeDocument/2006/relationships/image" Target="../media/image121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E2C74-7652-4020-8CBA-1BB4146FFEBE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A920-363E-4EFB-9ED7-B73E5E0B710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9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02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6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2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68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43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95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88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9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8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9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5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79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621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282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56F6C-E7C0-4008-9D3B-A5EE169E2453}" type="datetimeFigureOut">
              <a:rPr lang="es-ES" smtClean="0"/>
              <a:t>08/10/2024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7AC138-D68C-47D2-B9FD-55911D8473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05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9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21.wmf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18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17.wmf"/><Relationship Id="rId4" Type="http://schemas.openxmlformats.org/officeDocument/2006/relationships/image" Target="../media/image123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1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12.png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8728" y="1195340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ES" dirty="0"/>
              <a:t>(20242Q) 72.27 - Sistemas de Inteligencia Artificial - Comisión: S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16452" y="3473047"/>
            <a:ext cx="6351600" cy="1388534"/>
          </a:xfrm>
        </p:spPr>
        <p:txBody>
          <a:bodyPr>
            <a:noAutofit/>
          </a:bodyPr>
          <a:lstStyle/>
          <a:p>
            <a:r>
              <a:rPr lang="es-ES" sz="2800" dirty="0" smtClean="0"/>
              <a:t> </a:t>
            </a:r>
          </a:p>
          <a:p>
            <a:r>
              <a:rPr lang="es-ES" sz="2800" dirty="0" smtClean="0"/>
              <a:t>Pellegrini Jorge Orlando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299193" y="3473047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/>
              <a:t>Grupo 9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2071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40" y="1435898"/>
            <a:ext cx="6474065" cy="53905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2027538" y="1066565"/>
                <a:ext cx="27571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𝑬𝒔𝒄𝒂𝒍𝒂𝒅𝒐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𝑴𝒊𝒏𝑴𝒂𝒙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38" y="1066565"/>
                <a:ext cx="2757165" cy="369332"/>
              </a:xfrm>
              <a:prstGeom prst="rect">
                <a:avLst/>
              </a:prstGeom>
              <a:blipFill>
                <a:blip r:embed="rId3"/>
                <a:stretch>
                  <a:fillRect l="-2655" r="-2434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677142" y="680156"/>
                <a:ext cx="2463815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𝑚𝑖𝑛𝑋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𝑚𝑎𝑥𝑋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𝑚𝑖𝑛𝑋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142" y="680156"/>
                <a:ext cx="2463815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0026983" y="1600404"/>
                <a:ext cx="1351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𝒅𝒂𝒕𝒐𝒔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983" y="1600404"/>
                <a:ext cx="1351332" cy="369332"/>
              </a:xfrm>
              <a:prstGeom prst="rect">
                <a:avLst/>
              </a:prstGeom>
              <a:blipFill>
                <a:blip r:embed="rId5"/>
                <a:stretch>
                  <a:fillRect l="-5405" r="-4955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8731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𝑖𝑑𝑒𝑛𝑡𝑖𝑑𝑎𝑑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8731878" cy="369332"/>
              </a:xfrm>
              <a:prstGeom prst="rect">
                <a:avLst/>
              </a:prstGeom>
              <a:blipFill>
                <a:blip r:embed="rId2"/>
                <a:stretch>
                  <a:fillRect l="-768" t="-1639" r="-419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2900203" y="2765782"/>
                <a:ext cx="7710124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𝑛𝑢𝑒𝑣𝑜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𝑣𝑖𝑒𝑗𝑜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</m:t>
                              </m:r>
                            </m:sub>
                          </m:sSub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𝑑𝑎𝑡𝑜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03" y="2765782"/>
                <a:ext cx="7710124" cy="532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2900203" y="1944889"/>
                <a:ext cx="722377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𝑚𝑜𝑑𝑒𝑙𝑜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ES" sz="3200" dirty="0" smtClean="0"/>
              </a:p>
              <a:p>
                <a:r>
                  <a:rPr lang="es-ES" sz="3200" dirty="0" smtClean="0"/>
                  <a:t> </a:t>
                </a:r>
                <a:endParaRPr lang="es-ES" sz="32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03" y="1944889"/>
                <a:ext cx="7223772" cy="9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2932580" y="3877365"/>
                <a:ext cx="7150547" cy="1249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𝑖𝑡𝑒𝑟𝑎𝑐𝑖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𝑎𝑡𝑟𝑜𝑛𝑒𝑠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𝑑𝑎𝑡𝑜</m:t>
                                      </m:r>
                                    </m:sub>
                                  </m:s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80" y="3877365"/>
                <a:ext cx="7150547" cy="1249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2864466" y="3328224"/>
                <a:ext cx="41430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𝑎𝑐𝑡𝑢𝑎𝑙𝑖𝑧𝑎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𝑜𝑟𝑑𝑒𝑛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𝑎𝑙𝑒𝑎𝑡𝑜𝑟𝑖𝑜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466" y="3328224"/>
                <a:ext cx="4143012" cy="584775"/>
              </a:xfrm>
              <a:prstGeom prst="rect">
                <a:avLst/>
              </a:prstGeom>
              <a:blipFill>
                <a:blip r:embed="rId6"/>
                <a:stretch>
                  <a:fillRect r="-822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0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8731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𝑖𝑑𝑒𝑛𝑡𝑖𝑑𝑎𝑑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8731878" cy="369332"/>
              </a:xfrm>
              <a:prstGeom prst="rect">
                <a:avLst/>
              </a:prstGeom>
              <a:blipFill>
                <a:blip r:embed="rId2"/>
                <a:stretch>
                  <a:fillRect l="-768" t="-1639" r="-419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2027538" y="2180184"/>
            <a:ext cx="370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latin typeface="Cambria Math" panose="02040503050406030204" pitchFamily="18" charset="0"/>
              </a:rPr>
              <a:t>Capacidad de aprendizaje</a:t>
            </a:r>
          </a:p>
        </p:txBody>
      </p:sp>
      <p:sp>
        <p:nvSpPr>
          <p:cNvPr id="4" name="Flecha derecha 3"/>
          <p:cNvSpPr/>
          <p:nvPr/>
        </p:nvSpPr>
        <p:spPr>
          <a:xfrm>
            <a:off x="5874848" y="2214032"/>
            <a:ext cx="588475" cy="442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6845970" y="2214032"/>
            <a:ext cx="5626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latin typeface="Cambria Math" panose="02040503050406030204" pitchFamily="18" charset="0"/>
              </a:rPr>
              <a:t>Se emplea todo el set de datos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6092875" y="3648546"/>
            <a:ext cx="1267923" cy="624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Modelo</a:t>
            </a:r>
            <a:endParaRPr lang="es-ES" b="1" dirty="0"/>
          </a:p>
        </p:txBody>
      </p:sp>
      <p:sp>
        <p:nvSpPr>
          <p:cNvPr id="12" name="Cerrar llave 11"/>
          <p:cNvSpPr/>
          <p:nvPr/>
        </p:nvSpPr>
        <p:spPr>
          <a:xfrm>
            <a:off x="5563135" y="3354309"/>
            <a:ext cx="406968" cy="121316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285397" y="3330212"/>
            <a:ext cx="481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x1</a:t>
            </a:r>
          </a:p>
          <a:p>
            <a:r>
              <a:rPr lang="es-ES" sz="2400" dirty="0"/>
              <a:t>x</a:t>
            </a:r>
            <a:r>
              <a:rPr lang="es-ES" sz="2400" dirty="0" smtClean="0"/>
              <a:t>2</a:t>
            </a:r>
          </a:p>
          <a:p>
            <a:r>
              <a:rPr lang="es-ES" sz="2400" dirty="0" smtClean="0"/>
              <a:t>x3</a:t>
            </a:r>
            <a:endParaRPr lang="es-ES" sz="2400" dirty="0"/>
          </a:p>
        </p:txBody>
      </p:sp>
      <p:cxnSp>
        <p:nvCxnSpPr>
          <p:cNvPr id="15" name="Conector recto de flecha 14"/>
          <p:cNvCxnSpPr>
            <a:stCxn id="11" idx="3"/>
          </p:cNvCxnSpPr>
          <p:nvPr/>
        </p:nvCxnSpPr>
        <p:spPr>
          <a:xfrm flipV="1">
            <a:off x="7360798" y="3960890"/>
            <a:ext cx="35275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7778489" y="369954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y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0250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09" y="2749162"/>
            <a:ext cx="4392844" cy="32317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400" i="1" dirty="0">
                  <a:latin typeface="Cambria Math" panose="02040503050406030204" pitchFamily="18" charset="0"/>
                </a:endParaRPr>
              </a:p>
              <a:p>
                <a:endParaRPr lang="es-ES" sz="24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tasa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244" y="2749162"/>
            <a:ext cx="4392844" cy="323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5583188" y="1890048"/>
                <a:ext cx="14950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=0.05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88" y="1890048"/>
                <a:ext cx="1495025" cy="646331"/>
              </a:xfrm>
              <a:prstGeom prst="rect">
                <a:avLst/>
              </a:prstGeom>
              <a:blipFill>
                <a:blip r:embed="rId6"/>
                <a:stretch>
                  <a:fillRect t="-14151" r="-11837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9" y="2749162"/>
            <a:ext cx="4392843" cy="323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1877413" y="1926022"/>
                <a:ext cx="12577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=0.5</a:t>
                </a:r>
                <a:endParaRPr lang="es-ES" sz="3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13" y="1926022"/>
                <a:ext cx="1257780" cy="646331"/>
              </a:xfrm>
              <a:prstGeom prst="rect">
                <a:avLst/>
              </a:prstGeom>
              <a:blipFill>
                <a:blip r:embed="rId8"/>
                <a:stretch>
                  <a:fillRect t="-15094" r="-14078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9376083" y="1890048"/>
                <a:ext cx="14805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=0.01</a:t>
                </a:r>
                <a:endParaRPr lang="es-ES" sz="3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083" y="1890048"/>
                <a:ext cx="1480598" cy="646331"/>
              </a:xfrm>
              <a:prstGeom prst="rect">
                <a:avLst/>
              </a:prstGeom>
              <a:blipFill>
                <a:blip r:embed="rId9"/>
                <a:stretch>
                  <a:fillRect t="-14151" r="-12346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400" i="1" dirty="0">
                  <a:latin typeface="Cambria Math" panose="02040503050406030204" pitchFamily="18" charset="0"/>
                </a:endParaRPr>
              </a:p>
              <a:p>
                <a:endParaRPr lang="es-ES" sz="24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8696737" y="3254825"/>
                <a:ext cx="14805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=0.01</a:t>
                </a:r>
                <a:endParaRPr lang="es-ES" sz="3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37" y="3254825"/>
                <a:ext cx="1480598" cy="646331"/>
              </a:xfrm>
              <a:prstGeom prst="rect">
                <a:avLst/>
              </a:prstGeom>
              <a:blipFill>
                <a:blip r:embed="rId3"/>
                <a:stretch>
                  <a:fillRect t="-15094" r="-11934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892" y="1186684"/>
            <a:ext cx="5561878" cy="556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400" i="1" dirty="0">
                  <a:latin typeface="Cambria Math" panose="02040503050406030204" pitchFamily="18" charset="0"/>
                </a:endParaRPr>
              </a:p>
              <a:p>
                <a:endParaRPr lang="es-ES" sz="24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361" y="448020"/>
                <a:ext cx="6128281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8696737" y="3254825"/>
                <a:ext cx="14805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=0.01</a:t>
                </a:r>
                <a:endParaRPr lang="es-ES" sz="3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37" y="3254825"/>
                <a:ext cx="1480598" cy="646331"/>
              </a:xfrm>
              <a:prstGeom prst="rect">
                <a:avLst/>
              </a:prstGeom>
              <a:blipFill>
                <a:blip r:embed="rId3"/>
                <a:stretch>
                  <a:fillRect t="-15094" r="-11934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92" y="1186684"/>
            <a:ext cx="7307509" cy="56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3300490" y="2402022"/>
                <a:ext cx="7837017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𝑛𝑢𝑒𝑣𝑜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𝑣𝑖𝑒𝑗𝑜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𝑑𝑎𝑡𝑜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90" y="2402022"/>
                <a:ext cx="7837017" cy="465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2169284" y="1691385"/>
                <a:ext cx="861710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𝑚𝑜𝑑𝑒𝑙𝑜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𝑏𝑒𝑡𝑎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∗( </m:t>
                        </m:r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800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s-ES" sz="2800" dirty="0" smtClean="0"/>
                  <a:t>))</a:t>
                </a:r>
              </a:p>
              <a:p>
                <a:r>
                  <a:rPr lang="es-ES" sz="2800" dirty="0" smtClean="0"/>
                  <a:t> </a:t>
                </a:r>
                <a:endParaRPr lang="es-ES" sz="2800" dirty="0"/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284" y="1691385"/>
                <a:ext cx="8617103" cy="861774"/>
              </a:xfrm>
              <a:prstGeom prst="rect">
                <a:avLst/>
              </a:prstGeom>
              <a:blipFill>
                <a:blip r:embed="rId3"/>
                <a:stretch>
                  <a:fillRect t="-11972" r="-14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3347106" y="4367013"/>
                <a:ext cx="6261458" cy="1092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𝑖𝑡𝑒𝑟𝑎𝑐𝑖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𝑎𝑡𝑟𝑜𝑛𝑒𝑠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𝑑𝑎𝑡𝑜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06" y="4367013"/>
                <a:ext cx="6261458" cy="1092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3300490" y="3644414"/>
                <a:ext cx="4143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𝑎𝑐𝑡𝑢𝑎𝑙𝑖𝑧𝑎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𝑜𝑟𝑑𝑒𝑛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𝑎𝑙𝑒𝑎𝑡𝑜𝑟𝑖𝑜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90" y="3644414"/>
                <a:ext cx="4143012" cy="523220"/>
              </a:xfrm>
              <a:prstGeom prst="rect">
                <a:avLst/>
              </a:prstGeom>
              <a:blipFill>
                <a:blip r:embed="rId5"/>
                <a:stretch>
                  <a:fillRect r="-597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2367479" y="1199768"/>
                <a:ext cx="82712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</a:rPr>
                        <m:t>tanh</m:t>
                      </m:r>
                    </m:oMath>
                  </m:oMathPara>
                </a14:m>
                <a:endParaRPr lang="es-ES" sz="2400" i="1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79" y="1199768"/>
                <a:ext cx="8271239" cy="369332"/>
              </a:xfrm>
              <a:prstGeom prst="rect">
                <a:avLst/>
              </a:prstGeom>
              <a:blipFill>
                <a:blip r:embed="rId6"/>
                <a:stretch>
                  <a:fillRect l="-1253" t="-1667" r="-958" b="-3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1779507" y="3014148"/>
                <a:ext cx="101920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𝑏𝑒𝑡𝑎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80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𝑏𝑒𝑡𝑎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∗( </m:t>
                                  </m:r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s-ES" sz="2800" dirty="0"/>
                                <m:t>))</m:t>
                              </m:r>
                            </m:e>
                          </m:d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507" y="3014148"/>
                <a:ext cx="1019202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7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tasa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5329691" y="1967778"/>
                <a:ext cx="14950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=0.05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91" y="1967778"/>
                <a:ext cx="1495025" cy="646331"/>
              </a:xfrm>
              <a:prstGeom prst="rect">
                <a:avLst/>
              </a:prstGeom>
              <a:blipFill>
                <a:blip r:embed="rId4"/>
                <a:stretch>
                  <a:fillRect t="-15094" r="-11789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1623916" y="2003752"/>
                <a:ext cx="12577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=0.5</a:t>
                </a:r>
                <a:endParaRPr lang="es-ES" sz="3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6" y="2003752"/>
                <a:ext cx="1257780" cy="646331"/>
              </a:xfrm>
              <a:prstGeom prst="rect">
                <a:avLst/>
              </a:prstGeom>
              <a:blipFill>
                <a:blip r:embed="rId5"/>
                <a:stretch>
                  <a:fillRect t="-15094" r="-14010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9122586" y="1967778"/>
                <a:ext cx="14805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=0.01</a:t>
                </a:r>
                <a:endParaRPr lang="es-ES" sz="3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586" y="1967778"/>
                <a:ext cx="1480598" cy="646331"/>
              </a:xfrm>
              <a:prstGeom prst="rect">
                <a:avLst/>
              </a:prstGeom>
              <a:blipFill>
                <a:blip r:embed="rId6"/>
                <a:stretch>
                  <a:fillRect t="-15094" r="-12346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501" y="2775872"/>
            <a:ext cx="4339774" cy="31927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695" y="2790574"/>
            <a:ext cx="4299807" cy="31633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14" y="2775872"/>
            <a:ext cx="4299808" cy="316332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" y="2775872"/>
            <a:ext cx="4299808" cy="3163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7751530" y="917400"/>
                <a:ext cx="15569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s-ES" sz="3600" dirty="0" smtClean="0"/>
                  <a:t>=1</a:t>
                </a:r>
                <a:endParaRPr lang="es-ES" sz="3600" dirty="0"/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530" y="917400"/>
                <a:ext cx="1556901" cy="646331"/>
              </a:xfrm>
              <a:prstGeom prst="rect">
                <a:avLst/>
              </a:prstGeom>
              <a:blipFill>
                <a:blip r:embed="rId10"/>
                <a:stretch>
                  <a:fillRect t="-14019" r="-10980" b="-336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2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tasa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aprendizaje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562205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5329691" y="1967778"/>
                <a:ext cx="14950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=0.05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91" y="1967778"/>
                <a:ext cx="1495025" cy="646331"/>
              </a:xfrm>
              <a:prstGeom prst="rect">
                <a:avLst/>
              </a:prstGeom>
              <a:blipFill>
                <a:blip r:embed="rId4"/>
                <a:stretch>
                  <a:fillRect t="-15094" r="-11789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1623916" y="2003752"/>
                <a:ext cx="12577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=0.5</a:t>
                </a:r>
                <a:endParaRPr lang="es-ES" sz="3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6" y="2003752"/>
                <a:ext cx="1257780" cy="646331"/>
              </a:xfrm>
              <a:prstGeom prst="rect">
                <a:avLst/>
              </a:prstGeom>
              <a:blipFill>
                <a:blip r:embed="rId5"/>
                <a:stretch>
                  <a:fillRect t="-15094" r="-14010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9122586" y="1967778"/>
                <a:ext cx="14805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=0.01</a:t>
                </a:r>
                <a:endParaRPr lang="es-ES" sz="3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586" y="1967778"/>
                <a:ext cx="1480598" cy="646331"/>
              </a:xfrm>
              <a:prstGeom prst="rect">
                <a:avLst/>
              </a:prstGeom>
              <a:blipFill>
                <a:blip r:embed="rId6"/>
                <a:stretch>
                  <a:fillRect t="-15094" r="-12346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286" y="2775872"/>
            <a:ext cx="4201097" cy="31597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5514" y="2775872"/>
            <a:ext cx="4201096" cy="31597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327" y="2746828"/>
            <a:ext cx="4278329" cy="3217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7467286" y="1032595"/>
                <a:ext cx="15569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s-ES" sz="3600" dirty="0" smtClean="0"/>
                  <a:t>=1</a:t>
                </a:r>
                <a:endParaRPr lang="es-ES" sz="3600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86" y="1032595"/>
                <a:ext cx="1556901" cy="646331"/>
              </a:xfrm>
              <a:prstGeom prst="rect">
                <a:avLst/>
              </a:prstGeom>
              <a:blipFill>
                <a:blip r:embed="rId10"/>
                <a:stretch>
                  <a:fillRect t="-14151" r="-10980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2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37657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semilla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376577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2885823" y="1772254"/>
                <a:ext cx="14950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s-ES" sz="3600" dirty="0" smtClean="0"/>
                  <a:t>=0.05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23" y="1772254"/>
                <a:ext cx="1495025" cy="646331"/>
              </a:xfrm>
              <a:prstGeom prst="rect">
                <a:avLst/>
              </a:prstGeom>
              <a:blipFill>
                <a:blip r:embed="rId4"/>
                <a:stretch>
                  <a:fillRect t="-15094" r="-11789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02" y="2633667"/>
            <a:ext cx="4854736" cy="36513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503" y="2633667"/>
            <a:ext cx="4821125" cy="36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3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3142208" y="3729353"/>
                <a:ext cx="2332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𝑇𝑎𝑏𝑙𝑎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𝑣𝑒𝑟𝑑𝑎𝑑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08" y="3729353"/>
                <a:ext cx="2332305" cy="369332"/>
              </a:xfrm>
              <a:prstGeom prst="rect">
                <a:avLst/>
              </a:prstGeom>
              <a:blipFill>
                <a:blip r:embed="rId4"/>
                <a:stretch>
                  <a:fillRect l="-4700" r="-1044"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14"/>
          <p:cNvCxnSpPr/>
          <p:nvPr/>
        </p:nvCxnSpPr>
        <p:spPr>
          <a:xfrm flipV="1">
            <a:off x="2097384" y="3697233"/>
            <a:ext cx="4348065" cy="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17875"/>
              </p:ext>
            </p:extLst>
          </p:nvPr>
        </p:nvGraphicFramePr>
        <p:xfrm>
          <a:off x="2097384" y="2074191"/>
          <a:ext cx="4348065" cy="1630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355">
                  <a:extLst>
                    <a:ext uri="{9D8B030D-6E8A-4147-A177-3AD203B41FA5}">
                      <a16:colId xmlns:a16="http://schemas.microsoft.com/office/drawing/2014/main" val="1220614349"/>
                    </a:ext>
                  </a:extLst>
                </a:gridCol>
                <a:gridCol w="1135223">
                  <a:extLst>
                    <a:ext uri="{9D8B030D-6E8A-4147-A177-3AD203B41FA5}">
                      <a16:colId xmlns:a16="http://schemas.microsoft.com/office/drawing/2014/main" val="996688202"/>
                    </a:ext>
                  </a:extLst>
                </a:gridCol>
                <a:gridCol w="1763487">
                  <a:extLst>
                    <a:ext uri="{9D8B030D-6E8A-4147-A177-3AD203B41FA5}">
                      <a16:colId xmlns:a16="http://schemas.microsoft.com/office/drawing/2014/main" val="495961360"/>
                    </a:ext>
                  </a:extLst>
                </a:gridCol>
              </a:tblGrid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AND(X1,X2)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7681197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6752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34161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629285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11044"/>
                  </a:ext>
                </a:extLst>
              </a:tr>
            </a:tbl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330764"/>
              </p:ext>
            </p:extLst>
          </p:nvPr>
        </p:nvGraphicFramePr>
        <p:xfrm>
          <a:off x="5146906" y="5475334"/>
          <a:ext cx="2169785" cy="110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5" imgW="1282700" imgH="660400" progId="Equation.DSMT4">
                  <p:embed/>
                </p:oleObj>
              </mc:Choice>
              <mc:Fallback>
                <p:oleObj r:id="rId5" imgW="1282700" imgH="660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906" y="5475334"/>
                        <a:ext cx="2169785" cy="11090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7212562" y="2837412"/>
                <a:ext cx="434259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𝑛𝑢𝑒𝑣𝑜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𝑣𝑖𝑒𝑗𝑜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𝑑𝑎𝑡𝑜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2" y="2837412"/>
                <a:ext cx="4342599" cy="299313"/>
              </a:xfrm>
              <a:prstGeom prst="rect">
                <a:avLst/>
              </a:prstGeom>
              <a:blipFill>
                <a:blip r:embed="rId7"/>
                <a:stretch>
                  <a:fillRect l="-842" r="-140" b="-2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7212562" y="1882577"/>
                <a:ext cx="4737387" cy="79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𝑚𝑜𝑑𝑒𝑙𝑜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s-ES" dirty="0" smtClean="0"/>
                  <a:t>     </a:t>
                </a:r>
              </a:p>
              <a:p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2" y="1882577"/>
                <a:ext cx="4737387" cy="792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/>
              <p:cNvSpPr txBox="1"/>
              <p:nvPr/>
            </p:nvSpPr>
            <p:spPr>
              <a:xfrm>
                <a:off x="6687591" y="4047170"/>
                <a:ext cx="5128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𝑖𝑡𝑒𝑟𝑎𝑐𝑖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𝑃𝑢𝑛𝑡𝑜𝑠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𝑐𝑙𝑎𝑠𝑖𝑓𝑖𝑐𝑎𝑑𝑜𝑠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𝑖𝑛𝑐𝑜𝑟𝑟𝑒𝑐𝑡𝑎𝑚𝑒𝑛𝑡𝑒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91" y="4047170"/>
                <a:ext cx="5128199" cy="276999"/>
              </a:xfrm>
              <a:prstGeom prst="rect">
                <a:avLst/>
              </a:prstGeom>
              <a:blipFill>
                <a:blip r:embed="rId9"/>
                <a:stretch>
                  <a:fillRect l="-595" t="-2222" r="-832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2027538" y="5009130"/>
                <a:ext cx="84085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𝐸𝑐𝑢𝑎𝑐𝑖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𝑓𝑟𝑜𝑛𝑡𝑒𝑟𝑎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𝑑𝑒𝑐𝑖𝑠𝑖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38" y="5009130"/>
                <a:ext cx="840852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7180185" y="3363486"/>
                <a:ext cx="41430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𝑎𝑐𝑡𝑢𝑎𝑙𝑖𝑧𝑎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𝑜𝑟𝑑𝑒𝑛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𝑎𝑙𝑒𝑎𝑡𝑜𝑟𝑖𝑜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85" y="3363486"/>
                <a:ext cx="4143012" cy="369332"/>
              </a:xfrm>
              <a:prstGeom prst="rect">
                <a:avLst/>
              </a:prstGeom>
              <a:blipFill>
                <a:blip r:embed="rId11"/>
                <a:stretch>
                  <a:fillRect r="-6038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061" y="2775015"/>
            <a:ext cx="3592283" cy="3481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44" y="2766585"/>
            <a:ext cx="3610946" cy="34997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4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3009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Beta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30091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2696501" y="1991264"/>
                <a:ext cx="155690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s-ES" sz="3600" dirty="0" smtClean="0"/>
                  <a:t>=1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01" y="1991264"/>
                <a:ext cx="1556901" cy="646331"/>
              </a:xfrm>
              <a:prstGeom prst="rect">
                <a:avLst/>
              </a:prstGeom>
              <a:blipFill>
                <a:blip r:embed="rId6"/>
                <a:stretch>
                  <a:fillRect t="-15094" r="-10938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890" y="2766585"/>
            <a:ext cx="3609679" cy="3498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5803521" y="1991264"/>
                <a:ext cx="15713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s-ES" sz="3600" dirty="0" smtClean="0"/>
                  <a:t>=5</a:t>
                </a:r>
                <a:endParaRPr lang="es-ES" sz="3600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21" y="1991264"/>
                <a:ext cx="1571328" cy="646331"/>
              </a:xfrm>
              <a:prstGeom prst="rect">
                <a:avLst/>
              </a:prstGeom>
              <a:blipFill>
                <a:blip r:embed="rId8"/>
                <a:stretch>
                  <a:fillRect t="-15094" r="-10853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8803670" y="1985777"/>
                <a:ext cx="19191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𝑏𝑒𝑡𝑎</m:t>
                    </m:r>
                  </m:oMath>
                </a14:m>
                <a:r>
                  <a:rPr lang="es-ES" sz="3600" dirty="0" smtClean="0"/>
                  <a:t>=0.3</a:t>
                </a:r>
                <a:endParaRPr lang="es-ES" sz="3600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670" y="1985777"/>
                <a:ext cx="1919180" cy="646331"/>
              </a:xfrm>
              <a:prstGeom prst="rect">
                <a:avLst/>
              </a:prstGeom>
              <a:blipFill>
                <a:blip r:embed="rId9"/>
                <a:stretch>
                  <a:fillRect t="-15094" r="-8889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6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750449" y="1043319"/>
                <a:ext cx="3009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Influencia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b="0" i="1" dirty="0" smtClean="0">
                          <a:latin typeface="Cambria Math" panose="02040503050406030204" pitchFamily="18" charset="0"/>
                        </a:rPr>
                        <m:t>Beta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49" y="1043319"/>
                <a:ext cx="300915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208060" y="1581296"/>
                <a:ext cx="39887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𝐷𝑜𝑚𝑖𝑛𝑖</m:t>
                    </m:r>
                    <m:sSub>
                      <m:sSubPr>
                        <m:ctrlPr>
                          <a:rPr lang="es-E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s-ES" sz="3600" i="1">
                            <a:latin typeface="Cambria Math" panose="02040503050406030204" pitchFamily="18" charset="0"/>
                          </a:rPr>
                          <m:t>𝑏𝑒𝑡𝑎</m:t>
                        </m:r>
                      </m:sub>
                    </m:sSub>
                  </m:oMath>
                </a14:m>
                <a:r>
                  <a:rPr lang="es-ES" sz="3600" dirty="0" smtClean="0"/>
                  <a:t>=[-8;8]</a:t>
                </a:r>
                <a:endParaRPr lang="es-ES" sz="3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0" y="1581296"/>
                <a:ext cx="3988721" cy="646331"/>
              </a:xfrm>
              <a:prstGeom prst="rect">
                <a:avLst/>
              </a:prstGeom>
              <a:blipFill>
                <a:blip r:embed="rId4"/>
                <a:stretch>
                  <a:fillRect t="-14151" r="-3817" b="-349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47" y="2467929"/>
            <a:ext cx="5610225" cy="421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596672" y="1566539"/>
                <a:ext cx="23790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𝑝𝑢𝑛𝑡𝑜𝑠</m:t>
                      </m:r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672" y="1566539"/>
                <a:ext cx="237904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8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596672" y="1566539"/>
                <a:ext cx="20618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𝑏𝑒𝑡𝑎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" sz="3600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672" y="1566539"/>
                <a:ext cx="206184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457" y="1249298"/>
            <a:ext cx="5377611" cy="53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6660413" cy="923330"/>
              </a:xfrm>
              <a:prstGeom prst="rect">
                <a:avLst/>
              </a:prstGeom>
              <a:blipFill>
                <a:blip r:embed="rId2"/>
                <a:stretch>
                  <a:fillRect l="-1832" t="-1325" r="-5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432249" y="1356904"/>
            <a:ext cx="9526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¿</a:t>
            </a:r>
            <a:r>
              <a:rPr lang="es-ES" sz="2800" b="1" dirty="0">
                <a:latin typeface="Arial" panose="020B0604020202020204" pitchFamily="34" charset="0"/>
              </a:rPr>
              <a:t>Cómo </a:t>
            </a:r>
            <a:r>
              <a:rPr lang="es-ES" sz="2800" b="1" dirty="0" smtClean="0">
                <a:latin typeface="Arial" panose="020B0604020202020204" pitchFamily="34" charset="0"/>
              </a:rPr>
              <a:t>elegir </a:t>
            </a:r>
            <a:r>
              <a:rPr lang="es-ES" sz="2800" b="1" dirty="0">
                <a:latin typeface="Arial" panose="020B0604020202020204" pitchFamily="34" charset="0"/>
              </a:rPr>
              <a:t>el mejor conjunto de entrenamiento?</a:t>
            </a:r>
            <a:r>
              <a:rPr lang="es-ES" sz="2800" b="1" dirty="0"/>
              <a:t/>
            </a:r>
            <a:br>
              <a:rPr lang="es-ES" sz="2800" b="1" dirty="0"/>
            </a:br>
            <a:endParaRPr lang="es-ES" sz="2800" b="1" dirty="0"/>
          </a:p>
        </p:txBody>
      </p:sp>
      <p:sp>
        <p:nvSpPr>
          <p:cNvPr id="4" name="Rectángulo 3"/>
          <p:cNvSpPr/>
          <p:nvPr/>
        </p:nvSpPr>
        <p:spPr>
          <a:xfrm>
            <a:off x="1328276" y="2672194"/>
            <a:ext cx="11492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 </a:t>
            </a:r>
            <a:r>
              <a:rPr lang="es-ES" sz="2400" b="1" dirty="0">
                <a:latin typeface="Arial" panose="020B0604020202020204" pitchFamily="34" charset="0"/>
              </a:rPr>
              <a:t>¿Qué efecto tiene dicha elección en la capacidad </a:t>
            </a:r>
            <a:r>
              <a:rPr lang="es-ES" sz="2400" b="1" dirty="0" smtClean="0">
                <a:latin typeface="Arial" panose="020B0604020202020204" pitchFamily="34" charset="0"/>
              </a:rPr>
              <a:t>de generalización</a:t>
            </a:r>
            <a:r>
              <a:rPr lang="es-ES" sz="2400" b="1" dirty="0"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248896" y="1931973"/>
            <a:ext cx="10086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El mejor conjunto de entrenamiento es el que no se elije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48896" y="3211535"/>
            <a:ext cx="39950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No debe tener efecto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Flecha abajo 4"/>
          <p:cNvSpPr/>
          <p:nvPr/>
        </p:nvSpPr>
        <p:spPr>
          <a:xfrm>
            <a:off x="3359021" y="3888668"/>
            <a:ext cx="637590" cy="503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2248896" y="4520868"/>
            <a:ext cx="9416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Si lo tiene, puede ser un indicio de que el set de datos no contiene la información para predecir el fenómeno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Flecha abajo 9"/>
          <p:cNvSpPr/>
          <p:nvPr/>
        </p:nvSpPr>
        <p:spPr>
          <a:xfrm>
            <a:off x="3359021" y="5571992"/>
            <a:ext cx="637590" cy="503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2366305" y="6075845"/>
            <a:ext cx="9416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Por falta de datos y/o por la naturaleza de los mismos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blipFill>
                <a:blip r:embed="rId2"/>
                <a:stretch>
                  <a:fillRect l="-1621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79" y="1515155"/>
            <a:ext cx="3431600" cy="258098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1070" y="113145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0.3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195536" y="500493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Split: validación/entrenamiento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304" y="1515155"/>
            <a:ext cx="3431600" cy="2580983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613788" y="113145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0.5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87" y="1445712"/>
            <a:ext cx="3441367" cy="258832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2457208" y="113145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0.1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074" y="4227456"/>
            <a:ext cx="3431323" cy="258077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3438621" y="394608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0.7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28" y="4289552"/>
            <a:ext cx="3498484" cy="2518678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7754190" y="397896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blipFill>
                <a:blip r:embed="rId2"/>
                <a:stretch>
                  <a:fillRect l="-1621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0" y="2355296"/>
            <a:ext cx="3598821" cy="2706754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8742014" y="165086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0.1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703203" y="1650860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Mismo Split - Diferente semilla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631" y="2355296"/>
            <a:ext cx="3592416" cy="27019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114" y="2355296"/>
            <a:ext cx="3592416" cy="27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blipFill>
                <a:blip r:embed="rId2"/>
                <a:stretch>
                  <a:fillRect l="-1621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7" name="Rectángulo 16"/>
          <p:cNvSpPr/>
          <p:nvPr/>
        </p:nvSpPr>
        <p:spPr>
          <a:xfrm>
            <a:off x="8443631" y="103275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0.3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580727" y="1502531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Mismo Split - Diferente semilla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82" y="2162115"/>
            <a:ext cx="3758282" cy="282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64" y="2162115"/>
            <a:ext cx="3814017" cy="28686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283" y="2162115"/>
            <a:ext cx="3758281" cy="282668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8443631" y="1413498"/>
            <a:ext cx="12811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2839432" y="5470373"/>
            <a:ext cx="648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No se puede minimizar la validación ya que depende del Split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5203000" y="603578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Set con pocos datos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4236064" y="5964579"/>
            <a:ext cx="765110" cy="511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77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𝑷𝒆𝒓𝒄𝒆𝒑𝒕𝒓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𝒔𝒊𝒎𝒑𝒍𝒆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𝒏𝒐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1" i="1" smtClean="0">
                        <a:latin typeface="Cambria Math" panose="02040503050406030204" pitchFamily="18" charset="0"/>
                      </a:rPr>
                      <m:t>𝒍𝒊𝒏𝒆𝒂𝒍</m:t>
                    </m:r>
                  </m:oMath>
                </a14:m>
                <a:r>
                  <a:rPr lang="es-ES" sz="20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𝑓𝑢𝑛𝑐𝑖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𝑎𝑐𝑡𝑖𝑣𝑎𝑐𝑖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140" y="120836"/>
                <a:ext cx="7525803" cy="923330"/>
              </a:xfrm>
              <a:prstGeom prst="rect">
                <a:avLst/>
              </a:prstGeom>
              <a:blipFill>
                <a:blip r:embed="rId2"/>
                <a:stretch>
                  <a:fillRect l="-1621" t="-6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327994" y="85896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Split 0.3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098" y="1996513"/>
            <a:ext cx="3758281" cy="282668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9327994" y="1197174"/>
            <a:ext cx="1255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Arial" panose="020B0604020202020204" pitchFamily="34" charset="0"/>
              </a:rPr>
              <a:t>Bias</a:t>
            </a:r>
            <a:r>
              <a:rPr lang="es-ES" dirty="0" smtClean="0">
                <a:latin typeface="Arial" panose="020B0604020202020204" pitchFamily="34" charset="0"/>
              </a:rPr>
              <a:t>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46" y="1240245"/>
            <a:ext cx="3582955" cy="3582955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6372808" y="1427584"/>
            <a:ext cx="317241" cy="2828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2519819" y="5294460"/>
            <a:ext cx="892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evalúa si existe un beta que atenúe el efecto para un numero de semillas con un Split fijo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52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18" y="1520339"/>
            <a:ext cx="3758281" cy="282668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382353" y="874008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2" name="Elipse 1"/>
          <p:cNvSpPr/>
          <p:nvPr/>
        </p:nvSpPr>
        <p:spPr>
          <a:xfrm>
            <a:off x="4969958" y="3291472"/>
            <a:ext cx="317241" cy="8046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1672975" y="4434817"/>
            <a:ext cx="3519031" cy="64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Se evalúa los extremos para diferentes semillas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895" y="38604"/>
            <a:ext cx="3118906" cy="240381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0431332" y="2472017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285" y="2135231"/>
            <a:ext cx="3179516" cy="23751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106" y="4231787"/>
            <a:ext cx="3130695" cy="237519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10375350" y="4510357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5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1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0382353" y="874008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895" y="38604"/>
            <a:ext cx="3118906" cy="24038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85" y="2150220"/>
            <a:ext cx="3130111" cy="2412449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0382353" y="2528637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2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885" y="4295825"/>
            <a:ext cx="3148091" cy="2426306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0382352" y="4562669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354" y="1112320"/>
            <a:ext cx="3119058" cy="2436936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4850784" y="1688555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0.8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354" y="3239700"/>
            <a:ext cx="3129600" cy="2445172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850784" y="3538956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0.6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9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4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097384" y="1666487"/>
                <a:ext cx="1896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𝐴𝑁𝐷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666487"/>
                <a:ext cx="1896225" cy="369332"/>
              </a:xfrm>
              <a:prstGeom prst="rect">
                <a:avLst/>
              </a:prstGeom>
              <a:blipFill>
                <a:blip r:embed="rId5"/>
                <a:stretch>
                  <a:fillRect l="-3859" r="-3537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𝑡𝑎𝑠𝑎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𝑎𝑝𝑟𝑒𝑛𝑑𝑖𝑧𝑎𝑗𝑒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0.05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024-09-24 20-48-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40891" y="2494622"/>
            <a:ext cx="5105435" cy="38290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326" y="2863954"/>
            <a:ext cx="4641251" cy="35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98" y="1045421"/>
            <a:ext cx="3191498" cy="2493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4" name="Rectángulo 13"/>
          <p:cNvSpPr/>
          <p:nvPr/>
        </p:nvSpPr>
        <p:spPr>
          <a:xfrm>
            <a:off x="10382353" y="874008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0382353" y="2528637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2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10382352" y="4562669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4850784" y="1787029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0.8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4850784" y="3538956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0.6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12" y="3220212"/>
            <a:ext cx="3179484" cy="24841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257" y="188438"/>
            <a:ext cx="2936713" cy="22944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257" y="2185118"/>
            <a:ext cx="2967567" cy="2318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111" y="4205904"/>
            <a:ext cx="2936713" cy="2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5" name="Rectángulo 14"/>
          <p:cNvSpPr/>
          <p:nvPr/>
        </p:nvSpPr>
        <p:spPr>
          <a:xfrm>
            <a:off x="1800809" y="1251985"/>
            <a:ext cx="10086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Si se baja el Split, el conjunto de validación no representa el comportamiento de nuevos datos</a:t>
            </a:r>
            <a:endParaRPr lang="es-ES" sz="2800" b="1" dirty="0"/>
          </a:p>
        </p:txBody>
      </p:sp>
      <p:sp>
        <p:nvSpPr>
          <p:cNvPr id="18" name="Rectángulo 17"/>
          <p:cNvSpPr/>
          <p:nvPr/>
        </p:nvSpPr>
        <p:spPr>
          <a:xfrm>
            <a:off x="1800809" y="2589372"/>
            <a:ext cx="100863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Se puede plantear que el punto extremo no representa el comportamiento a predecir del set de datos y por lo tanto se lo descarta.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4849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8" name="Rectángulo 17"/>
          <p:cNvSpPr/>
          <p:nvPr/>
        </p:nvSpPr>
        <p:spPr>
          <a:xfrm>
            <a:off x="1672975" y="1040491"/>
            <a:ext cx="100863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Arial" panose="020B0604020202020204" pitchFamily="34" charset="0"/>
              </a:rPr>
              <a:t>Se puede plantear que el punto extremo no representa el comportamiento a predecir del set de datos y por lo tanto se lo descarta.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21" y="2960517"/>
            <a:ext cx="4625553" cy="36139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06900" y="2114980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34" y="2960517"/>
            <a:ext cx="4672887" cy="365095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702376" y="2114980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0.3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84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8" name="Rectángulo 17"/>
          <p:cNvSpPr/>
          <p:nvPr/>
        </p:nvSpPr>
        <p:spPr>
          <a:xfrm>
            <a:off x="1672975" y="1040491"/>
            <a:ext cx="6799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Arial" panose="020B0604020202020204" pitchFamily="34" charset="0"/>
              </a:rPr>
              <a:t>Se elije un Split de 0.1 por ser reproducible</a:t>
            </a:r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48" y="1764340"/>
            <a:ext cx="3172059" cy="24783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33276" y="2208286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040232" y="2342024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0.5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01" y="1764340"/>
            <a:ext cx="3313049" cy="25885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470" y="4242686"/>
            <a:ext cx="3306669" cy="258351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7368659" y="4864400"/>
            <a:ext cx="1255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Split </a:t>
            </a:r>
            <a:r>
              <a:rPr lang="es-ES" dirty="0" smtClean="0">
                <a:latin typeface="Arial" panose="020B0604020202020204" pitchFamily="34" charset="0"/>
              </a:rPr>
              <a:t>0.1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Beta= 5</a:t>
            </a:r>
          </a:p>
          <a:p>
            <a:r>
              <a:rPr lang="es-ES" dirty="0" smtClean="0">
                <a:latin typeface="Arial" panose="020B0604020202020204" pitchFamily="34" charset="0"/>
              </a:rPr>
              <a:t>Tasa=0.05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4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8" name="Rectángulo 17"/>
          <p:cNvSpPr/>
          <p:nvPr/>
        </p:nvSpPr>
        <p:spPr>
          <a:xfrm>
            <a:off x="1672975" y="1040491"/>
            <a:ext cx="82361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Arial" panose="020B0604020202020204" pitchFamily="34" charset="0"/>
              </a:rPr>
              <a:t>Se elije un Split de 0.1 por ser reproducible, Beta=1,</a:t>
            </a:r>
            <a:r>
              <a:rPr lang="es-ES" sz="2000" dirty="0">
                <a:latin typeface="Arial" panose="020B0604020202020204" pitchFamily="34" charset="0"/>
              </a:rPr>
              <a:t> </a:t>
            </a:r>
            <a:r>
              <a:rPr lang="es-ES" sz="2000" b="1" dirty="0">
                <a:latin typeface="Arial" panose="020B0604020202020204" pitchFamily="34" charset="0"/>
              </a:rPr>
              <a:t>Tasa=0.05</a:t>
            </a:r>
            <a:endParaRPr lang="es-ES" sz="2000" b="1" dirty="0"/>
          </a:p>
          <a:p>
            <a:endParaRPr lang="es-E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80" y="1645784"/>
            <a:ext cx="56102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8" name="Rectángulo 17"/>
          <p:cNvSpPr/>
          <p:nvPr/>
        </p:nvSpPr>
        <p:spPr>
          <a:xfrm>
            <a:off x="1672975" y="1040491"/>
            <a:ext cx="82361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Arial" panose="020B0604020202020204" pitchFamily="34" charset="0"/>
              </a:rPr>
              <a:t>Se esperaba:</a:t>
            </a:r>
            <a:endParaRPr lang="es-ES" sz="2000" b="1" dirty="0"/>
          </a:p>
          <a:p>
            <a:endParaRPr lang="es-E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16" y="1830436"/>
            <a:ext cx="8010838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𝒍𝒊𝒏𝒆𝒂𝒍</m:t>
                      </m:r>
                    </m:oMath>
                  </m:oMathPara>
                </a14:m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144" y="101199"/>
                <a:ext cx="752580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1672975" y="496767"/>
            <a:ext cx="3785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</a:rPr>
              <a:t>Capacidad generalizadora</a:t>
            </a:r>
            <a:endParaRPr lang="es-ES" sz="2400" dirty="0"/>
          </a:p>
        </p:txBody>
      </p:sp>
      <p:sp>
        <p:nvSpPr>
          <p:cNvPr id="18" name="Rectángulo 17"/>
          <p:cNvSpPr/>
          <p:nvPr/>
        </p:nvSpPr>
        <p:spPr>
          <a:xfrm>
            <a:off x="1672976" y="1040491"/>
            <a:ext cx="1452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latin typeface="Arial" panose="020B0604020202020204" pitchFamily="34" charset="0"/>
              </a:rPr>
              <a:t>Realidad:</a:t>
            </a:r>
            <a:endParaRPr lang="es-ES" sz="2000" b="1" dirty="0"/>
          </a:p>
          <a:p>
            <a:endParaRPr lang="es-ES" sz="20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1" y="2072116"/>
            <a:ext cx="5076344" cy="43364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78" y="2072116"/>
            <a:ext cx="5080324" cy="43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306891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𝒎𝒖𝒍𝒕𝒊𝒄𝒂𝒑𝒂</m:t>
                      </m:r>
                    </m:oMath>
                  </m:oMathPara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3068917" cy="923330"/>
              </a:xfrm>
              <a:prstGeom prst="rect">
                <a:avLst/>
              </a:prstGeom>
              <a:blipFill>
                <a:blip r:embed="rId2"/>
                <a:stretch>
                  <a:fillRect t="-13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02" y="1929493"/>
            <a:ext cx="3133725" cy="156210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6375605" y="2310433"/>
            <a:ext cx="1452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Dígitos</a:t>
            </a:r>
            <a:endParaRPr lang="es-ES" sz="2800" b="1" dirty="0"/>
          </a:p>
        </p:txBody>
      </p:sp>
      <p:sp>
        <p:nvSpPr>
          <p:cNvPr id="16" name="Rectángulo 15"/>
          <p:cNvSpPr/>
          <p:nvPr/>
        </p:nvSpPr>
        <p:spPr>
          <a:xfrm>
            <a:off x="8717586" y="4259667"/>
            <a:ext cx="23671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Etiqueta 1</a:t>
            </a:r>
          </a:p>
          <a:p>
            <a:endParaRPr lang="es-ES" sz="2800" b="1" dirty="0">
              <a:latin typeface="Arial" panose="020B0604020202020204" pitchFamily="34" charset="0"/>
            </a:endParaRPr>
          </a:p>
          <a:p>
            <a:r>
              <a:rPr lang="es-ES" sz="2800" b="1" dirty="0" smtClean="0">
                <a:latin typeface="Arial" panose="020B0604020202020204" pitchFamily="34" charset="0"/>
              </a:rPr>
              <a:t>Etiqueta 0 </a:t>
            </a:r>
          </a:p>
          <a:p>
            <a:endParaRPr lang="es-ES" sz="2800" b="1" dirty="0" smtClean="0">
              <a:latin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42" y="3979774"/>
            <a:ext cx="3190875" cy="9144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242" y="4877311"/>
            <a:ext cx="3133725" cy="85725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764322" y="4275453"/>
            <a:ext cx="5194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Números pares:</a:t>
            </a:r>
          </a:p>
          <a:p>
            <a:endParaRPr lang="es-ES" sz="2800" b="1" dirty="0" smtClean="0">
              <a:latin typeface="Arial" panose="020B0604020202020204" pitchFamily="34" charset="0"/>
            </a:endParaRPr>
          </a:p>
          <a:p>
            <a:r>
              <a:rPr lang="es-ES" sz="2800" b="1" dirty="0" smtClean="0">
                <a:latin typeface="Arial" panose="020B0604020202020204" pitchFamily="34" charset="0"/>
              </a:rPr>
              <a:t>Números impares: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8002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306891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𝒎𝒖𝒍𝒕𝒊𝒄𝒂𝒑𝒂</m:t>
                      </m:r>
                    </m:oMath>
                  </m:oMathPara>
                </a14:m>
                <a:endParaRPr lang="es-ES" sz="2000" i="1" dirty="0"/>
              </a:p>
              <a:p>
                <a:endParaRPr lang="es-ES" sz="2000" i="1" dirty="0">
                  <a:latin typeface="Cambria Math" panose="02040503050406030204" pitchFamily="18" charset="0"/>
                </a:endParaRPr>
              </a:p>
              <a:p>
                <a:endParaRPr lang="es-ES" sz="2000" i="1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3068917" cy="923330"/>
              </a:xfrm>
              <a:prstGeom prst="rect">
                <a:avLst/>
              </a:prstGeom>
              <a:blipFill>
                <a:blip r:embed="rId2"/>
                <a:stretch>
                  <a:fillRect t="-13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31" y="4063749"/>
            <a:ext cx="3190875" cy="9144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435" y="5922618"/>
            <a:ext cx="3133725" cy="85725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27538" y="1176354"/>
            <a:ext cx="5194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Planteo del problema</a:t>
            </a:r>
            <a:endParaRPr lang="es-E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533" y="1681068"/>
            <a:ext cx="5243804" cy="362486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5327780" y="4520949"/>
            <a:ext cx="2792999" cy="697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 flipV="1">
            <a:off x="3862873" y="4958024"/>
            <a:ext cx="1324947" cy="10975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53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𝒎𝒖𝒍𝒕𝒊𝒄𝒂𝒑𝒂</m:t>
                      </m:r>
                    </m:oMath>
                  </m:oMathPara>
                </a14:m>
                <a:endParaRPr lang="es-ES" sz="2000" i="1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blipFill>
                <a:blip r:embed="rId3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/>
          <p:cNvSpPr/>
          <p:nvPr/>
        </p:nvSpPr>
        <p:spPr>
          <a:xfrm>
            <a:off x="2027538" y="1176354"/>
            <a:ext cx="1925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Esquema</a:t>
            </a:r>
            <a:endParaRPr lang="es-ES" sz="28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89" y="2031932"/>
            <a:ext cx="4334677" cy="3087288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472815"/>
              </p:ext>
            </p:extLst>
          </p:nvPr>
        </p:nvGraphicFramePr>
        <p:xfrm>
          <a:off x="5872574" y="1857139"/>
          <a:ext cx="8953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r:id="rId5" imgW="888614" imgH="393529" progId="Equation.DSMT4">
                  <p:embed/>
                </p:oleObj>
              </mc:Choice>
              <mc:Fallback>
                <p:oleObj r:id="rId5" imgW="888614" imgH="39352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574" y="1857139"/>
                        <a:ext cx="89535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38345"/>
              </p:ext>
            </p:extLst>
          </p:nvPr>
        </p:nvGraphicFramePr>
        <p:xfrm>
          <a:off x="7393927" y="2414012"/>
          <a:ext cx="9810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r:id="rId7" imgW="990170" imgH="241195" progId="Equation.DSMT4">
                  <p:embed/>
                </p:oleObj>
              </mc:Choice>
              <mc:Fallback>
                <p:oleObj r:id="rId7" imgW="990170" imgH="241195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927" y="2414012"/>
                        <a:ext cx="981075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136168"/>
              </p:ext>
            </p:extLst>
          </p:nvPr>
        </p:nvGraphicFramePr>
        <p:xfrm>
          <a:off x="5872574" y="2623616"/>
          <a:ext cx="2447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r:id="rId9" imgW="2451100" imgH="393700" progId="Equation.DSMT4">
                  <p:embed/>
                </p:oleObj>
              </mc:Choice>
              <mc:Fallback>
                <p:oleObj r:id="rId9" imgW="2451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574" y="2623616"/>
                        <a:ext cx="24479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920516"/>
              </p:ext>
            </p:extLst>
          </p:nvPr>
        </p:nvGraphicFramePr>
        <p:xfrm>
          <a:off x="5848350" y="3344163"/>
          <a:ext cx="33718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r:id="rId11" imgW="3365500" imgH="241300" progId="Equation.DSMT4">
                  <p:embed/>
                </p:oleObj>
              </mc:Choice>
              <mc:Fallback>
                <p:oleObj r:id="rId11" imgW="33655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3344163"/>
                        <a:ext cx="33718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22327"/>
              </p:ext>
            </p:extLst>
          </p:nvPr>
        </p:nvGraphicFramePr>
        <p:xfrm>
          <a:off x="5848350" y="4092316"/>
          <a:ext cx="24288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r:id="rId13" imgW="2425700" imgH="241300" progId="Equation.DSMT4">
                  <p:embed/>
                </p:oleObj>
              </mc:Choice>
              <mc:Fallback>
                <p:oleObj r:id="rId13" imgW="24257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4092316"/>
                        <a:ext cx="2428875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500191"/>
              </p:ext>
            </p:extLst>
          </p:nvPr>
        </p:nvGraphicFramePr>
        <p:xfrm>
          <a:off x="5983815" y="4795226"/>
          <a:ext cx="4086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r:id="rId15" imgW="4076700" imgH="457200" progId="Equation.DSMT4">
                  <p:embed/>
                </p:oleObj>
              </mc:Choice>
              <mc:Fallback>
                <p:oleObj r:id="rId15" imgW="40767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815" y="4795226"/>
                        <a:ext cx="40862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506665"/>
              </p:ext>
            </p:extLst>
          </p:nvPr>
        </p:nvGraphicFramePr>
        <p:xfrm>
          <a:off x="7365352" y="5819233"/>
          <a:ext cx="13144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r:id="rId17" imgW="1320227" imgH="418918" progId="Equation.DSMT4">
                  <p:embed/>
                </p:oleObj>
              </mc:Choice>
              <mc:Fallback>
                <p:oleObj r:id="rId17" imgW="1320227" imgH="41891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5352" y="5819233"/>
                        <a:ext cx="131445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784202" y="1022466"/>
            <a:ext cx="61696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</a:t>
            </a:r>
            <a:r>
              <a:rPr kumimoji="0" lang="es-AR" altLang="es-E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35</a:t>
            </a: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nodos de entrada, n neuronas en capa oculta y una salida.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2) Se inicia el ciclo de cálculo. Presentando el patrón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3)</a:t>
            </a:r>
            <a:r>
              <a:rPr kumimoji="0" lang="es-AR" altLang="es-E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calcula la salida del sistema (</a:t>
            </a:r>
            <a:r>
              <a:rPr kumimoji="0" lang="es-AR" altLang="es-ES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feedforward</a:t>
            </a:r>
            <a:r>
              <a:rPr kumimoji="0" lang="es-AR" altLang="es-E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(</a:t>
            </a:r>
            <a:r>
              <a:rPr kumimoji="0" lang="es-AR" altLang="es-ES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kumimoji="0" lang="es-AR" altLang="es-ES" sz="1200" b="0" i="1" u="none" strike="noStrike" cap="none" normalizeH="0" baseline="-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Output</a:t>
            </a:r>
            <a:r>
              <a:rPr kumimoji="0" lang="es-AR" altLang="es-E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Utilizando la función </a:t>
            </a:r>
            <a:r>
              <a:rPr kumimoji="0" lang="es-AR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logsig</a:t>
            </a: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como función de transferencia. </a:t>
            </a:r>
            <a:endParaRPr kumimoji="0" lang="es-AR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5785562" y="2031932"/>
            <a:ext cx="18614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E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Backpropagation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4) Se computa el error (</a:t>
            </a:r>
            <a:endParaRPr kumimoji="0" lang="es-AR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8322614" y="26616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y f' para la salida de la red. 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785562" y="2820778"/>
            <a:ext cx="3111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5) Se calcula la señal delta para la salida: </a:t>
            </a:r>
            <a:endParaRPr kumimoji="0" lang="es-AR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5784202" y="3613581"/>
            <a:ext cx="597399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6) Actualización de los pesos sinápticos de las conexiones de las neuronas "k" de la capa oculta a la salida.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5833651" y="4405386"/>
            <a:ext cx="592455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7) Actualización de los pesos sinápticos de las conexiones "</a:t>
            </a:r>
            <a:r>
              <a:rPr kumimoji="0" lang="es-AR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Wek</a:t>
            </a: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 desde las entradas (e) a las neuronas k de la capa oculta.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5848350" y="54143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repiten los pasos 2 a 7 para todos los patrones a aprender.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efectúa el cálculo del Error Cuadrático a todo el set de patrones "e" como: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4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097384" y="1666487"/>
                <a:ext cx="1896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𝐴𝑁𝐷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666487"/>
                <a:ext cx="1896225" cy="369332"/>
              </a:xfrm>
              <a:prstGeom prst="rect">
                <a:avLst/>
              </a:prstGeom>
              <a:blipFill>
                <a:blip r:embed="rId5"/>
                <a:stretch>
                  <a:fillRect l="-3859" r="-3537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𝑡𝑎𝑠𝑎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𝑎𝑝𝑟𝑒𝑛𝑑𝑖𝑧𝑎𝑗𝑒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0.01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6159" y="2494622"/>
            <a:ext cx="5089785" cy="38173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185" y="2863954"/>
            <a:ext cx="4586396" cy="35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𝒎𝒖𝒍𝒕𝒊𝒄𝒂𝒑𝒂</m:t>
                      </m:r>
                    </m:oMath>
                  </m:oMathPara>
                </a14:m>
                <a:endParaRPr lang="es-ES" sz="2000" i="1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blipFill>
                <a:blip r:embed="rId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/>
          <p:cNvSpPr/>
          <p:nvPr/>
        </p:nvSpPr>
        <p:spPr>
          <a:xfrm>
            <a:off x="2027538" y="1176354"/>
            <a:ext cx="1925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Resultado</a:t>
            </a:r>
            <a:endParaRPr lang="es-ES" sz="2800" b="1" dirty="0"/>
          </a:p>
        </p:txBody>
      </p:sp>
      <p:sp>
        <p:nvSpPr>
          <p:cNvPr id="25" name="Rectángulo 24"/>
          <p:cNvSpPr/>
          <p:nvPr/>
        </p:nvSpPr>
        <p:spPr>
          <a:xfrm>
            <a:off x="7498387" y="2467088"/>
            <a:ext cx="37729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Tiempo=3s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20</a:t>
            </a:r>
            <a:endParaRPr lang="es-ES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85" y="1809363"/>
            <a:ext cx="5448300" cy="41624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53" y="6172587"/>
            <a:ext cx="6153150" cy="46672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308361" y="6221283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Salida:</a:t>
            </a:r>
            <a:endParaRPr lang="es-ES" dirty="0"/>
          </a:p>
        </p:txBody>
      </p:sp>
      <p:sp>
        <p:nvSpPr>
          <p:cNvPr id="26" name="Rectángulo 25"/>
          <p:cNvSpPr/>
          <p:nvPr/>
        </p:nvSpPr>
        <p:spPr>
          <a:xfrm>
            <a:off x="7498387" y="4282970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269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𝒎𝒖𝒍𝒕𝒊𝒄𝒂𝒑𝒂</m:t>
                      </m:r>
                    </m:oMath>
                  </m:oMathPara>
                </a14:m>
                <a:endParaRPr lang="es-ES" sz="2000" i="1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2" y="466744"/>
                <a:ext cx="3225363" cy="307777"/>
              </a:xfrm>
              <a:prstGeom prst="rect">
                <a:avLst/>
              </a:prstGeom>
              <a:blipFill>
                <a:blip r:embed="rId2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/>
          <p:cNvSpPr/>
          <p:nvPr/>
        </p:nvSpPr>
        <p:spPr>
          <a:xfrm>
            <a:off x="2027538" y="1176354"/>
            <a:ext cx="1925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Resultado</a:t>
            </a:r>
            <a:endParaRPr lang="es-ES" sz="2800" b="1" dirty="0"/>
          </a:p>
        </p:txBody>
      </p:sp>
      <p:sp>
        <p:nvSpPr>
          <p:cNvPr id="25" name="Rectángulo 24"/>
          <p:cNvSpPr/>
          <p:nvPr/>
        </p:nvSpPr>
        <p:spPr>
          <a:xfrm>
            <a:off x="7498387" y="2467088"/>
            <a:ext cx="37729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Tiempo=3s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1</a:t>
            </a:r>
            <a:endParaRPr lang="es-ES" sz="2800" b="1" dirty="0"/>
          </a:p>
        </p:txBody>
      </p:sp>
      <p:sp>
        <p:nvSpPr>
          <p:cNvPr id="20" name="Rectángulo 19"/>
          <p:cNvSpPr/>
          <p:nvPr/>
        </p:nvSpPr>
        <p:spPr>
          <a:xfrm>
            <a:off x="4308361" y="6221283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Salida: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37" y="6186874"/>
            <a:ext cx="6238875" cy="43815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498387" y="4282970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058" y="1916954"/>
            <a:ext cx="54483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p:sp>
        <p:nvSpPr>
          <p:cNvPr id="25" name="Rectángulo 24"/>
          <p:cNvSpPr/>
          <p:nvPr/>
        </p:nvSpPr>
        <p:spPr>
          <a:xfrm>
            <a:off x="7551238" y="2214941"/>
            <a:ext cx="37729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Tiempo=3s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20</a:t>
            </a:r>
            <a:endParaRPr lang="es-E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𝑨𝒄𝒄𝒖𝒓𝒂𝒄𝒚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𝑷𝒓𝒆𝒅𝒊𝒄𝒄𝒊𝒐𝒏𝒆𝒔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𝒄𝒐𝒓𝒓𝒆𝒄𝒕𝒂𝒔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𝒑𝒓𝒆𝒅𝒊𝒄𝒄𝒊𝒐𝒏𝒆𝒔</m:t>
                          </m:r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17" y="1236138"/>
            <a:ext cx="3658032" cy="279468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51238" y="4227938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17" y="3698549"/>
            <a:ext cx="3658032" cy="2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17" y="1210315"/>
            <a:ext cx="3695087" cy="2779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p:sp>
        <p:nvSpPr>
          <p:cNvPr id="25" name="Rectángulo 24"/>
          <p:cNvSpPr/>
          <p:nvPr/>
        </p:nvSpPr>
        <p:spPr>
          <a:xfrm>
            <a:off x="7937508" y="1810016"/>
            <a:ext cx="37729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Tiempo=3s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1</a:t>
            </a:r>
            <a:endParaRPr lang="es-E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𝑨𝒄𝒄𝒖𝒓𝒂𝒄𝒚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𝑷𝒓𝒆𝒅𝒊𝒄𝒄𝒊𝒐𝒏𝒆𝒔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𝒄𝒐𝒓𝒓𝒆𝒄𝒕𝒂𝒔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𝒑𝒓𝒆𝒅𝒊𝒄𝒄𝒊𝒐𝒏𝒆𝒔</m:t>
                          </m:r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7937508" y="3698549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17" y="3698549"/>
            <a:ext cx="3695087" cy="28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8963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p:sp>
        <p:nvSpPr>
          <p:cNvPr id="25" name="Rectángulo 24"/>
          <p:cNvSpPr/>
          <p:nvPr/>
        </p:nvSpPr>
        <p:spPr>
          <a:xfrm>
            <a:off x="7937508" y="1810016"/>
            <a:ext cx="37729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Tiempo=3s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2</a:t>
            </a:r>
            <a:endParaRPr lang="es-E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𝑨𝒄𝒄𝒖𝒓𝒂𝒄𝒚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𝑷𝒓𝒆𝒅𝒊𝒄𝒄𝒊𝒐𝒏𝒆𝒔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𝒄𝒐𝒓𝒓𝒆𝒄𝒕𝒂𝒔</m:t>
                          </m:r>
                        </m:num>
                        <m:den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𝒑𝒓𝒆𝒅𝒊𝒄𝒄𝒊𝒐𝒏𝒆𝒔</m:t>
                          </m:r>
                        </m:den>
                      </m:f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38" y="1066565"/>
                <a:ext cx="4037965" cy="572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7937508" y="3698549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99" y="925813"/>
            <a:ext cx="4031675" cy="30324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99" y="3625898"/>
            <a:ext cx="4031675" cy="30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</a:t>
            </a:r>
            <a:r>
              <a:rPr lang="es-ES" b="1" dirty="0" smtClean="0"/>
              <a:t>3</a:t>
            </a:r>
            <a:endParaRPr lang="es-ES" b="1" dirty="0"/>
          </a:p>
        </p:txBody>
      </p:sp>
      <p:sp>
        <p:nvSpPr>
          <p:cNvPr id="25" name="Rectángulo 24"/>
          <p:cNvSpPr/>
          <p:nvPr/>
        </p:nvSpPr>
        <p:spPr>
          <a:xfrm>
            <a:off x="1892843" y="1231308"/>
            <a:ext cx="6269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Tiempo=2s +/- 0.5</a:t>
            </a:r>
          </a:p>
          <a:p>
            <a:r>
              <a:rPr lang="es-ES" sz="2800" b="1" dirty="0" smtClean="0">
                <a:latin typeface="Arial" panose="020B0604020202020204" pitchFamily="34" charset="0"/>
              </a:rPr>
              <a:t>Neuronas capa oculta= 8</a:t>
            </a:r>
            <a:endParaRPr lang="es-ES" sz="2800" b="1" dirty="0"/>
          </a:p>
        </p:txBody>
      </p:sp>
      <p:sp>
        <p:nvSpPr>
          <p:cNvPr id="11" name="Rectángulo 10"/>
          <p:cNvSpPr/>
          <p:nvPr/>
        </p:nvSpPr>
        <p:spPr>
          <a:xfrm>
            <a:off x="2027538" y="2781046"/>
            <a:ext cx="2080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</a:rPr>
              <a:t>Tasa= 0.25</a:t>
            </a:r>
            <a:endParaRPr lang="es-ES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98" y="3617898"/>
            <a:ext cx="4098847" cy="31314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9" y="141929"/>
            <a:ext cx="4235969" cy="34759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14" y="3617898"/>
            <a:ext cx="3380221" cy="28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4518" y="1435647"/>
            <a:ext cx="4561647" cy="924636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Simulated </a:t>
            </a:r>
            <a:r>
              <a:rPr lang="es-ES" b="1" dirty="0" err="1"/>
              <a:t>annealing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89" y="3018105"/>
            <a:ext cx="4082172" cy="200298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87931" y="5089914"/>
            <a:ext cx="4298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 smtClean="0"/>
              <a:t>Fuente:Ledesma</a:t>
            </a:r>
            <a:r>
              <a:rPr lang="en-US" sz="900" dirty="0" smtClean="0"/>
              <a:t>, S., Ruiz, J., &amp; Garcia, G. (2012). Simulated annealing evolution. Simulated Annealing-Advances, Applications and Hybridizations, 210-218.</a:t>
            </a:r>
            <a:endParaRPr lang="es-E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/>
              <p:cNvSpPr txBox="1"/>
              <p:nvPr/>
            </p:nvSpPr>
            <p:spPr>
              <a:xfrm>
                <a:off x="8212752" y="1897965"/>
                <a:ext cx="2904837" cy="90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s-ES" sz="4000" dirty="0"/>
              </a:p>
            </p:txBody>
          </p:sp>
        </mc:Choice>
        <mc:Fallback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52" y="1897965"/>
                <a:ext cx="2904837" cy="90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8400213" y="170349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Original: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8266319" y="3018105"/>
                <a:ext cx="522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319" y="3018105"/>
                <a:ext cx="5223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8291484" y="3533592"/>
                <a:ext cx="3740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484" y="3533592"/>
                <a:ext cx="3740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/>
          <p:cNvSpPr txBox="1"/>
          <p:nvPr/>
        </p:nvSpPr>
        <p:spPr>
          <a:xfrm>
            <a:off x="8632809" y="35557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 </a:t>
            </a:r>
            <a:r>
              <a:rPr lang="es-ES" i="1" dirty="0" smtClean="0"/>
              <a:t>f</a:t>
            </a:r>
            <a:r>
              <a:rPr lang="es-ES" dirty="0" smtClean="0"/>
              <a:t>(iteraciones)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661374" y="3001662"/>
            <a:ext cx="31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: </a:t>
            </a:r>
            <a:r>
              <a:rPr lang="es-ES" i="1" dirty="0" smtClean="0"/>
              <a:t>Variación de la función objetivo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7314204" y="3979780"/>
                <a:ext cx="4375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/>
                  <a:t>Se toma un movimiento al azar, se acepta si </a:t>
                </a:r>
                <a:endParaRPr lang="es-E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s-ES" dirty="0" smtClean="0"/>
                  <a:t>  o   con una probabilidad </a:t>
                </a:r>
                <a:r>
                  <a:rPr lang="es-ES" i="1" dirty="0" smtClean="0"/>
                  <a:t>P</a:t>
                </a:r>
                <a:endParaRPr lang="es-ES" i="1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04" y="3979780"/>
                <a:ext cx="4375223" cy="646331"/>
              </a:xfrm>
              <a:prstGeom prst="rect">
                <a:avLst/>
              </a:prstGeom>
              <a:blipFill>
                <a:blip r:embed="rId6"/>
                <a:stretch>
                  <a:fillRect l="-1253" t="-5660" r="-139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/>
          <p:cNvSpPr txBox="1">
            <a:spLocks/>
          </p:cNvSpPr>
          <p:nvPr/>
        </p:nvSpPr>
        <p:spPr>
          <a:xfrm>
            <a:off x="2027538" y="14192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Ejercicio 3</a:t>
            </a:r>
            <a:endParaRPr lang="es-E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8266319" y="4785351"/>
                <a:ext cx="2776722" cy="899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𝑇𝑖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𝑖𝑡𝑒𝑟𝑎𝑐𝑖𝑜𝑛𝑒𝑠</m:t>
                          </m:r>
                        </m:den>
                      </m:f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319" y="4785351"/>
                <a:ext cx="2776722" cy="8990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97377" y="1018691"/>
            <a:ext cx="4561647" cy="924636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Simulated </a:t>
            </a:r>
            <a:r>
              <a:rPr lang="es-ES" b="1" dirty="0" err="1"/>
              <a:t>annealing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027538" y="14192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Ejercicio 3</a:t>
            </a:r>
            <a:endParaRPr lang="es-ES" b="1" dirty="0"/>
          </a:p>
        </p:txBody>
      </p:sp>
      <p:sp>
        <p:nvSpPr>
          <p:cNvPr id="16" name="Rectángulo 15"/>
          <p:cNvSpPr/>
          <p:nvPr/>
        </p:nvSpPr>
        <p:spPr>
          <a:xfrm>
            <a:off x="3047887" y="1895452"/>
            <a:ext cx="6269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Iteraciones=30000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T inicial=1000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P inicial=1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Tiempo=20s +/- 2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Neuronas capa oculta= 8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65" y="3484345"/>
            <a:ext cx="4225272" cy="32280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61" y="3484344"/>
            <a:ext cx="4267474" cy="320978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772288" y="2172451"/>
            <a:ext cx="6269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Iteraciones=900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Tiempo=1s +/- 0.3</a:t>
            </a:r>
          </a:p>
          <a:p>
            <a:r>
              <a:rPr lang="es-ES" b="1" dirty="0" smtClean="0">
                <a:latin typeface="Arial" panose="020B0604020202020204" pitchFamily="34" charset="0"/>
              </a:rPr>
              <a:t>Neuronas capa oculta= 8</a:t>
            </a:r>
            <a:endParaRPr lang="es-ES" b="1" dirty="0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7061461" y="106395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Gradiente descendiente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157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9604" y="941689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Discriminador de dígito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027538" y="14192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Ejercicio 3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149" y="2114825"/>
            <a:ext cx="3123000" cy="217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730462" y="1640031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Se modifica y 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8230895" y="4375659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10 neuronas de salida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7864841" y="4775641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20 neuronas de la capa oculta</a:t>
            </a:r>
          </a:p>
          <a:p>
            <a:pPr algn="ctr"/>
            <a:r>
              <a:rPr lang="es-ES" b="1" dirty="0" smtClean="0">
                <a:latin typeface="Arial" panose="020B0604020202020204" pitchFamily="34" charset="0"/>
              </a:rPr>
              <a:t>Tiempo= 1s +/- 0.5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23" y="2294446"/>
            <a:ext cx="54006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8223" y="901067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Discriminador de dígito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027538" y="14192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Ejercicio 3</a:t>
            </a:r>
            <a:endParaRPr lang="es-ES" b="1" dirty="0"/>
          </a:p>
        </p:txBody>
      </p:sp>
      <p:sp>
        <p:nvSpPr>
          <p:cNvPr id="11" name="Rectángulo 10"/>
          <p:cNvSpPr/>
          <p:nvPr/>
        </p:nvSpPr>
        <p:spPr>
          <a:xfrm>
            <a:off x="8287047" y="670561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10 neuronas de salida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7883090" y="117871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2</a:t>
            </a:r>
            <a:r>
              <a:rPr lang="es-ES" b="1" dirty="0" smtClean="0">
                <a:latin typeface="Arial" panose="020B0604020202020204" pitchFamily="34" charset="0"/>
              </a:rPr>
              <a:t>0 neuronas de la capa oculta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3" y="2329564"/>
            <a:ext cx="5400675" cy="41624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64" y="1969839"/>
            <a:ext cx="4169644" cy="45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1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3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3142208" y="3729353"/>
                <a:ext cx="2332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𝑇𝑎𝑏𝑙𝑎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𝑣𝑒𝑟𝑑𝑎𝑑</m:t>
                    </m:r>
                  </m:oMath>
                </a14:m>
                <a:r>
                  <a:rPr lang="es-ES" sz="2400" dirty="0" smtClean="0"/>
                  <a:t> </a:t>
                </a:r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08" y="3729353"/>
                <a:ext cx="2332305" cy="369332"/>
              </a:xfrm>
              <a:prstGeom prst="rect">
                <a:avLst/>
              </a:prstGeom>
              <a:blipFill>
                <a:blip r:embed="rId4"/>
                <a:stretch>
                  <a:fillRect l="-4700" r="-1044"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14"/>
          <p:cNvCxnSpPr/>
          <p:nvPr/>
        </p:nvCxnSpPr>
        <p:spPr>
          <a:xfrm flipV="1">
            <a:off x="2097384" y="3697233"/>
            <a:ext cx="4348065" cy="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45772"/>
              </p:ext>
            </p:extLst>
          </p:nvPr>
        </p:nvGraphicFramePr>
        <p:xfrm>
          <a:off x="2097384" y="2074191"/>
          <a:ext cx="4348065" cy="1630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355">
                  <a:extLst>
                    <a:ext uri="{9D8B030D-6E8A-4147-A177-3AD203B41FA5}">
                      <a16:colId xmlns:a16="http://schemas.microsoft.com/office/drawing/2014/main" val="1220614349"/>
                    </a:ext>
                  </a:extLst>
                </a:gridCol>
                <a:gridCol w="1135223">
                  <a:extLst>
                    <a:ext uri="{9D8B030D-6E8A-4147-A177-3AD203B41FA5}">
                      <a16:colId xmlns:a16="http://schemas.microsoft.com/office/drawing/2014/main" val="996688202"/>
                    </a:ext>
                  </a:extLst>
                </a:gridCol>
                <a:gridCol w="1763487">
                  <a:extLst>
                    <a:ext uri="{9D8B030D-6E8A-4147-A177-3AD203B41FA5}">
                      <a16:colId xmlns:a16="http://schemas.microsoft.com/office/drawing/2014/main" val="495961360"/>
                    </a:ext>
                  </a:extLst>
                </a:gridCol>
              </a:tblGrid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dirty="0" smtClean="0">
                          <a:solidFill>
                            <a:schemeClr val="tx1"/>
                          </a:solidFill>
                          <a:effectLst/>
                        </a:rPr>
                        <a:t>XOR(X1,X2</a:t>
                      </a:r>
                      <a:r>
                        <a:rPr lang="es-AR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7681197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6752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34161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629285"/>
                  </a:ext>
                </a:extLst>
              </a:tr>
              <a:tr h="195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AR" sz="2000" b="0" dirty="0" smtClean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s-ES" sz="18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11044"/>
                  </a:ext>
                </a:extLst>
              </a:tr>
            </a:tbl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330764"/>
              </p:ext>
            </p:extLst>
          </p:nvPr>
        </p:nvGraphicFramePr>
        <p:xfrm>
          <a:off x="5146906" y="5475334"/>
          <a:ext cx="2169785" cy="110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r:id="rId5" imgW="1282700" imgH="660400" progId="Equation.DSMT4">
                  <p:embed/>
                </p:oleObj>
              </mc:Choice>
              <mc:Fallback>
                <p:oleObj r:id="rId5" imgW="1282700" imgH="660400" progId="Equation.DSMT4">
                  <p:embed/>
                  <p:pic>
                    <p:nvPicPr>
                      <p:cNvPr id="18" name="Objeto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906" y="5475334"/>
                        <a:ext cx="2169785" cy="11090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7212562" y="2837412"/>
                <a:ext cx="434259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𝑛𝑢𝑒𝑣𝑜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𝑣𝑖𝑒𝑗𝑜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𝑑𝑎𝑡𝑜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𝑚𝑜𝑑𝑒𝑙𝑜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𝑑𝑎𝑡𝑜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2" y="2837412"/>
                <a:ext cx="4342599" cy="299313"/>
              </a:xfrm>
              <a:prstGeom prst="rect">
                <a:avLst/>
              </a:prstGeom>
              <a:blipFill>
                <a:blip r:embed="rId7"/>
                <a:stretch>
                  <a:fillRect l="-842" r="-140" b="-2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7212562" y="1882577"/>
                <a:ext cx="4594206" cy="792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𝑚𝑜𝑑𝑒𝑙𝑜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s-ES" dirty="0" smtClean="0"/>
                  <a:t>     </a:t>
                </a:r>
              </a:p>
              <a:p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62" y="1882577"/>
                <a:ext cx="4594206" cy="792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2027538" y="5009130"/>
                <a:ext cx="84085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𝐸𝑐𝑢𝑎𝑐𝑖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𝑓𝑟𝑜𝑛𝑡𝑒𝑟𝑎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𝑑𝑒𝑐𝑖𝑠𝑖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38" y="5009130"/>
                <a:ext cx="840852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7180185" y="3363486"/>
                <a:ext cx="41430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𝑎𝑐𝑡𝑢𝑎𝑙𝑖𝑧𝑎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𝑙𝑜𝑠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𝑝𝑒𝑠𝑜𝑠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𝑜𝑟𝑑𝑒𝑛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𝑎𝑙𝑒𝑎𝑡𝑜𝑟𝑖𝑜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85" y="3363486"/>
                <a:ext cx="4143012" cy="369332"/>
              </a:xfrm>
              <a:prstGeom prst="rect">
                <a:avLst/>
              </a:prstGeom>
              <a:blipFill>
                <a:blip r:embed="rId11"/>
                <a:stretch>
                  <a:fillRect r="-6038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6589185" y="4163985"/>
                <a:ext cx="5128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𝑖𝑡𝑒𝑟𝑎𝑐𝑖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𝑃𝑢𝑛𝑡𝑜𝑠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𝑐𝑙𝑎𝑠𝑖𝑓𝑖𝑐𝑎𝑑𝑜𝑠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𝑖𝑛𝑐𝑜𝑟𝑟𝑒𝑐𝑡𝑎𝑚𝑒𝑛𝑡𝑒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85" y="4163985"/>
                <a:ext cx="5128199" cy="276999"/>
              </a:xfrm>
              <a:prstGeom prst="rect">
                <a:avLst/>
              </a:prstGeom>
              <a:blipFill>
                <a:blip r:embed="rId12"/>
                <a:stretch>
                  <a:fillRect l="-713" t="-2174" r="-832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1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8223" y="901067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Discriminador de dígito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027538" y="141929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smtClean="0"/>
              <a:t>Ejercicio 3</a:t>
            </a:r>
            <a:endParaRPr lang="es-ES" b="1" dirty="0"/>
          </a:p>
        </p:txBody>
      </p:sp>
      <p:sp>
        <p:nvSpPr>
          <p:cNvPr id="13" name="Rectángulo 12"/>
          <p:cNvSpPr/>
          <p:nvPr/>
        </p:nvSpPr>
        <p:spPr>
          <a:xfrm>
            <a:off x="7883090" y="717054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2</a:t>
            </a:r>
            <a:r>
              <a:rPr lang="es-ES" b="1" dirty="0" smtClean="0">
                <a:latin typeface="Arial" panose="020B0604020202020204" pitchFamily="34" charset="0"/>
              </a:rPr>
              <a:t>0 neuronas de la capa oculta</a:t>
            </a:r>
          </a:p>
          <a:p>
            <a:pPr algn="ctr"/>
            <a:r>
              <a:rPr lang="es-ES" b="1" dirty="0" smtClean="0">
                <a:latin typeface="Arial" panose="020B0604020202020204" pitchFamily="34" charset="0"/>
              </a:rPr>
              <a:t>Se añade </a:t>
            </a:r>
            <a:r>
              <a:rPr lang="es-ES" b="1" dirty="0" err="1" smtClean="0">
                <a:latin typeface="Arial" panose="020B0604020202020204" pitchFamily="34" charset="0"/>
              </a:rPr>
              <a:t>bias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3" y="1825703"/>
            <a:ext cx="6027358" cy="4645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147" y="1925263"/>
            <a:ext cx="4213788" cy="46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581" y="901067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Influencia del </a:t>
            </a:r>
            <a:r>
              <a:rPr lang="es-ES" b="1" dirty="0" err="1" smtClean="0"/>
              <a:t>bias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733277" y="132304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Ejercicio 3</a:t>
            </a:r>
            <a:endParaRPr lang="es-ES" b="1" dirty="0"/>
          </a:p>
        </p:txBody>
      </p:sp>
      <p:sp>
        <p:nvSpPr>
          <p:cNvPr id="13" name="Rectángulo 12"/>
          <p:cNvSpPr/>
          <p:nvPr/>
        </p:nvSpPr>
        <p:spPr>
          <a:xfrm>
            <a:off x="7257448" y="1178719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4 neuronas de la capa oculta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0" y="2021556"/>
            <a:ext cx="4981284" cy="383919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450127" y="589315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Sin </a:t>
            </a:r>
            <a:r>
              <a:rPr lang="es-ES" b="1" dirty="0" err="1" smtClean="0">
                <a:latin typeface="Arial" panose="020B0604020202020204" pitchFamily="34" charset="0"/>
              </a:rPr>
              <a:t>bias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736531" y="5893154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con </a:t>
            </a:r>
            <a:r>
              <a:rPr lang="es-ES" b="1" dirty="0" err="1" smtClean="0">
                <a:latin typeface="Arial" panose="020B0604020202020204" pitchFamily="34" charset="0"/>
              </a:rPr>
              <a:t>bias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185" y="2013071"/>
            <a:ext cx="4992294" cy="38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7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2111" y="910731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Influencia de los gradientes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733277" y="132304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Ejercicio 3</a:t>
            </a:r>
            <a:endParaRPr lang="es-ES" b="1" dirty="0"/>
          </a:p>
        </p:txBody>
      </p:sp>
      <p:sp>
        <p:nvSpPr>
          <p:cNvPr id="13" name="Rectángulo 12"/>
          <p:cNvSpPr/>
          <p:nvPr/>
        </p:nvSpPr>
        <p:spPr>
          <a:xfrm>
            <a:off x="7437120" y="2013071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4 neuronas de la capa oculta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437120" y="258206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Arial" panose="020B0604020202020204" pitchFamily="34" charset="0"/>
              </a:rPr>
              <a:t>Momentum</a:t>
            </a:r>
            <a:r>
              <a:rPr lang="es-ES" b="1" dirty="0" smtClean="0">
                <a:latin typeface="Arial" panose="020B0604020202020204" pitchFamily="34" charset="0"/>
              </a:rPr>
              <a:t>- factor de 0.9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49" y="2013071"/>
            <a:ext cx="5400675" cy="421957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437120" y="3129100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Adam- Beta1=0.9; Beta2=0.9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437120" y="3753526"/>
            <a:ext cx="15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Tasa de 0.25</a:t>
            </a:r>
          </a:p>
        </p:txBody>
      </p:sp>
    </p:spTree>
    <p:extLst>
      <p:ext uri="{BB962C8B-B14F-4D97-AF65-F5344CB8AC3E}">
        <p14:creationId xmlns:p14="http://schemas.microsoft.com/office/powerpoint/2010/main" val="13710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2485" y="932688"/>
            <a:ext cx="6834867" cy="924636"/>
          </a:xfrm>
        </p:spPr>
        <p:txBody>
          <a:bodyPr>
            <a:normAutofit/>
          </a:bodyPr>
          <a:lstStyle/>
          <a:p>
            <a:r>
              <a:rPr lang="es-ES" b="1" dirty="0" smtClean="0"/>
              <a:t>Influencia de los gradientes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733277" y="132304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Ejercicio 3</a:t>
            </a:r>
            <a:endParaRPr lang="es-ES" b="1" dirty="0"/>
          </a:p>
        </p:txBody>
      </p:sp>
      <p:sp>
        <p:nvSpPr>
          <p:cNvPr id="13" name="Rectángulo 12"/>
          <p:cNvSpPr/>
          <p:nvPr/>
        </p:nvSpPr>
        <p:spPr>
          <a:xfrm>
            <a:off x="7437120" y="2035028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4 neuronas de la capa oculta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437120" y="2582064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latin typeface="Arial" panose="020B0604020202020204" pitchFamily="34" charset="0"/>
              </a:rPr>
              <a:t>Momentum</a:t>
            </a:r>
            <a:r>
              <a:rPr lang="es-ES" b="1" dirty="0" smtClean="0">
                <a:latin typeface="Arial" panose="020B0604020202020204" pitchFamily="34" charset="0"/>
              </a:rPr>
              <a:t>- factor de 0.7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437120" y="3129100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Adam- Beta1=0.6; Beta2=0.8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2" y="1825703"/>
            <a:ext cx="5400675" cy="421957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437120" y="3800743"/>
            <a:ext cx="153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Tasa de 0.25</a:t>
            </a:r>
          </a:p>
        </p:txBody>
      </p:sp>
    </p:spTree>
    <p:extLst>
      <p:ext uri="{BB962C8B-B14F-4D97-AF65-F5344CB8AC3E}">
        <p14:creationId xmlns:p14="http://schemas.microsoft.com/office/powerpoint/2010/main" val="10666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1858" y="1025181"/>
            <a:ext cx="10109207" cy="9246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Influencia de cambiar un pixel del primer patrón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733277" y="132304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Ejercicio 3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22" y="2314073"/>
            <a:ext cx="3010349" cy="46762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109984" y="236322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 cambio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22" y="3038223"/>
            <a:ext cx="2989081" cy="400451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109984" y="303822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5</a:t>
            </a:r>
            <a:r>
              <a:rPr lang="es-ES" b="1" dirty="0" smtClean="0">
                <a:latin typeface="Arial" panose="020B0604020202020204" pitchFamily="34" charset="0"/>
              </a:rPr>
              <a:t> cambios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022" y="3839829"/>
            <a:ext cx="3010349" cy="494658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109984" y="3839829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10 cambios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022" y="4564191"/>
            <a:ext cx="3006970" cy="517947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5109984" y="460605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15 cambios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022" y="5586663"/>
            <a:ext cx="3054195" cy="46762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109984" y="558666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3</a:t>
            </a:r>
            <a:r>
              <a:rPr lang="es-ES" b="1" dirty="0" smtClean="0">
                <a:latin typeface="Arial" panose="020B0604020202020204" pitchFamily="34" charset="0"/>
              </a:rPr>
              <a:t>5 cambios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7986333" y="230935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1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986333" y="303822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0.9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7986333" y="383982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0.5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8082513" y="460605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0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8082513" y="558666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0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225" y="1872204"/>
            <a:ext cx="4709435" cy="924636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Influencia de cambiar un pixel del primer patrón</a:t>
            </a:r>
            <a:endParaRPr lang="es-ES" b="1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733277" y="132304"/>
            <a:ext cx="4561647" cy="9246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b="1" dirty="0" smtClean="0"/>
              <a:t>Ejercicio 3</a:t>
            </a:r>
            <a:endParaRPr lang="es-ES" b="1" dirty="0"/>
          </a:p>
        </p:txBody>
      </p:sp>
      <p:sp>
        <p:nvSpPr>
          <p:cNvPr id="12" name="Rectángulo 11"/>
          <p:cNvSpPr/>
          <p:nvPr/>
        </p:nvSpPr>
        <p:spPr>
          <a:xfrm>
            <a:off x="1733277" y="4942622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latin typeface="Arial" panose="020B0604020202020204" pitchFamily="34" charset="0"/>
              </a:rPr>
              <a:t>30 cambios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733277" y="450102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0</a:t>
            </a:r>
            <a:r>
              <a:rPr lang="es-ES" b="1" dirty="0" smtClean="0">
                <a:latin typeface="Arial" panose="020B0604020202020204" pitchFamily="34" charset="0"/>
              </a:rPr>
              <a:t> </a:t>
            </a:r>
            <a:r>
              <a:rPr lang="es-ES" b="1" dirty="0" err="1" smtClean="0">
                <a:latin typeface="Arial" panose="020B0604020202020204" pitchFamily="34" charset="0"/>
              </a:rPr>
              <a:t>accuracy</a:t>
            </a:r>
            <a:endParaRPr lang="es-ES" b="1" dirty="0" smtClean="0">
              <a:latin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77" y="3852851"/>
            <a:ext cx="3248050" cy="4794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391508"/>
            <a:ext cx="61436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22333" y="2767354"/>
            <a:ext cx="6150544" cy="924636"/>
          </a:xfrm>
        </p:spPr>
        <p:txBody>
          <a:bodyPr>
            <a:noAutofit/>
          </a:bodyPr>
          <a:lstStyle/>
          <a:p>
            <a:r>
              <a:rPr lang="es-ES" sz="6600" b="1" dirty="0" smtClean="0"/>
              <a:t>Gracias por la atención</a:t>
            </a:r>
            <a:endParaRPr lang="es-ES" sz="6600" b="1" dirty="0"/>
          </a:p>
        </p:txBody>
      </p:sp>
    </p:spTree>
    <p:extLst>
      <p:ext uri="{BB962C8B-B14F-4D97-AF65-F5344CB8AC3E}">
        <p14:creationId xmlns:p14="http://schemas.microsoft.com/office/powerpoint/2010/main" val="24572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4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097384" y="1666487"/>
                <a:ext cx="18641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𝑋𝑂𝑅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666487"/>
                <a:ext cx="1864165" cy="369332"/>
              </a:xfrm>
              <a:prstGeom prst="rect">
                <a:avLst/>
              </a:prstGeom>
              <a:blipFill>
                <a:blip r:embed="rId5"/>
                <a:stretch>
                  <a:fillRect l="-3922" r="-3268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𝑡𝑎𝑠𝑎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𝑎𝑝𝑟𝑒𝑛𝑑𝑖𝑧𝑎𝑗𝑒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0.05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7902" y="2406192"/>
            <a:ext cx="5351283" cy="40134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447" y="2855544"/>
            <a:ext cx="4835004" cy="36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4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097384" y="1666487"/>
                <a:ext cx="18641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𝑋𝑂𝑅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666487"/>
                <a:ext cx="1864165" cy="369332"/>
              </a:xfrm>
              <a:prstGeom prst="rect">
                <a:avLst/>
              </a:prstGeom>
              <a:blipFill>
                <a:blip r:embed="rId5"/>
                <a:stretch>
                  <a:fillRect l="-3922" r="-3268"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𝑡𝑎𝑠𝑎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𝑎𝑝𝑟𝑒𝑛𝑑𝑖𝑧𝑎𝑗𝑒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0.01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226" y="2494622"/>
                <a:ext cx="314701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9245" y="2494622"/>
            <a:ext cx="5187542" cy="38906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185" y="2863954"/>
            <a:ext cx="4766644" cy="36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"/>
          <a:srcRect t="774"/>
          <a:stretch/>
        </p:blipFill>
        <p:spPr>
          <a:xfrm>
            <a:off x="1858485" y="2190939"/>
            <a:ext cx="4339358" cy="311845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1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𝑷𝒆𝒓𝒄𝒆𝒑𝒕𝒓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𝒔𝒊𝒎𝒑𝒍𝒆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𝑓𝑢𝑛𝑐𝑖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𝑎𝑐𝑡𝑖𝑣𝑎𝑐𝑖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𝒆𝒔𝒄𝒂𝒍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384" y="1146585"/>
                <a:ext cx="7739363" cy="369332"/>
              </a:xfrm>
              <a:prstGeom prst="rect">
                <a:avLst/>
              </a:prstGeom>
              <a:blipFill>
                <a:blip r:embed="rId4"/>
                <a:stretch>
                  <a:fillRect l="-945" t="-1639" r="-551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8100008" y="1735824"/>
                <a:ext cx="18641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𝑋𝑂𝑅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08" y="1735824"/>
                <a:ext cx="1864165" cy="369332"/>
              </a:xfrm>
              <a:prstGeom prst="rect">
                <a:avLst/>
              </a:prstGeom>
              <a:blipFill>
                <a:blip r:embed="rId5"/>
                <a:stretch>
                  <a:fillRect l="-3922" r="-2941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3173413" y="1735824"/>
                <a:ext cx="18962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𝐹𝑢𝑛𝑐𝑖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u="sng" smtClean="0">
                          <a:latin typeface="Cambria Math" panose="02040503050406030204" pitchFamily="18" charset="0"/>
                        </a:rPr>
                        <m:t>𝐴𝑁𝐷</m:t>
                      </m:r>
                    </m:oMath>
                  </m:oMathPara>
                </a14:m>
                <a:endParaRPr lang="es-ES" sz="2400" u="sng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413" y="1735824"/>
                <a:ext cx="1896224" cy="369332"/>
              </a:xfrm>
              <a:prstGeom prst="rect">
                <a:avLst/>
              </a:prstGeom>
              <a:blipFill>
                <a:blip r:embed="rId6"/>
                <a:stretch>
                  <a:fillRect l="-3859" r="-3215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185" y="2105156"/>
            <a:ext cx="4274522" cy="314622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543208" y="5308291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</a:t>
            </a:r>
            <a:r>
              <a:rPr lang="es-ES" dirty="0" smtClean="0"/>
              <a:t>istema linealmente separable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7231395" y="5308291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S</a:t>
            </a:r>
            <a:r>
              <a:rPr lang="es-ES" dirty="0" smtClean="0"/>
              <a:t>istema no linealmente separable </a:t>
            </a:r>
            <a:endParaRPr lang="es-ES" dirty="0"/>
          </a:p>
        </p:txBody>
      </p:sp>
      <p:sp>
        <p:nvSpPr>
          <p:cNvPr id="8" name="Flecha abajo 7"/>
          <p:cNvSpPr/>
          <p:nvPr/>
        </p:nvSpPr>
        <p:spPr>
          <a:xfrm>
            <a:off x="3875633" y="5739094"/>
            <a:ext cx="432728" cy="316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097384" y="611743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La frontera de decisión puede ser una recta</a:t>
            </a:r>
            <a:endParaRPr lang="es-ES" dirty="0"/>
          </a:p>
        </p:txBody>
      </p:sp>
      <p:cxnSp>
        <p:nvCxnSpPr>
          <p:cNvPr id="16" name="Conector recto 15"/>
          <p:cNvCxnSpPr/>
          <p:nvPr/>
        </p:nvCxnSpPr>
        <p:spPr>
          <a:xfrm>
            <a:off x="3348761" y="2502718"/>
            <a:ext cx="2480650" cy="17292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7695446" y="2598345"/>
            <a:ext cx="2141301" cy="13399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4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17" y="1413439"/>
            <a:ext cx="6332380" cy="527254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27538" y="141929"/>
            <a:ext cx="4561647" cy="924636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/>
              <a:t>Ejercicio 2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2027538" y="1066565"/>
                <a:ext cx="20758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𝑯𝒊𝒔𝒕𝒐𝒈𝒓𝒂𝒎𝒂𝒔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38" y="1066565"/>
                <a:ext cx="2075889" cy="369332"/>
              </a:xfrm>
              <a:prstGeom prst="rect">
                <a:avLst/>
              </a:prstGeom>
              <a:blipFill>
                <a:blip r:embed="rId3"/>
                <a:stretch>
                  <a:fillRect l="-4706" r="-5000" b="-327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10026983" y="1600404"/>
                <a:ext cx="1351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𝒅𝒂𝒕𝒐𝒔</m:t>
                      </m:r>
                    </m:oMath>
                  </m:oMathPara>
                </a14:m>
                <a:endParaRPr lang="es-ES" sz="2400" b="1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983" y="1600404"/>
                <a:ext cx="1351332" cy="369332"/>
              </a:xfrm>
              <a:prstGeom prst="rect">
                <a:avLst/>
              </a:prstGeom>
              <a:blipFill>
                <a:blip r:embed="rId4"/>
                <a:stretch>
                  <a:fillRect l="-5405" r="-4955" b="-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6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ersonalizado 3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A1C6E0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A1C6E0"/>
      </a:hlink>
      <a:folHlink>
        <a:srgbClr val="7AF8CC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5918</TotalTime>
  <Words>1658</Words>
  <Application>Microsoft Office PowerPoint</Application>
  <PresentationFormat>Panorámica</PresentationFormat>
  <Paragraphs>402</Paragraphs>
  <Slides>56</Slides>
  <Notes>0</Notes>
  <HiddenSlides>0</HiddenSlides>
  <MMClips>4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Corbel</vt:lpstr>
      <vt:lpstr>Times New Roman</vt:lpstr>
      <vt:lpstr>Parallax</vt:lpstr>
      <vt:lpstr>Equation.DSMT4</vt:lpstr>
      <vt:lpstr>(20242Q) 72.27 - Sistemas de Inteligencia Artificial - Comisión: S </vt:lpstr>
      <vt:lpstr>Ejercicio 1</vt:lpstr>
      <vt:lpstr>Ejercicio 1</vt:lpstr>
      <vt:lpstr>Ejercicio 1</vt:lpstr>
      <vt:lpstr>Ejercicio 1</vt:lpstr>
      <vt:lpstr>Ejercicio 1</vt:lpstr>
      <vt:lpstr>Ejercicio 1</vt:lpstr>
      <vt:lpstr>Ejercicio 1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Ejercicio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3</vt:lpstr>
      <vt:lpstr>Ejercicio 3</vt:lpstr>
      <vt:lpstr>Ejercicio 3</vt:lpstr>
      <vt:lpstr>Ejercicio 3</vt:lpstr>
      <vt:lpstr>Ejercicio 3</vt:lpstr>
      <vt:lpstr>Ejercicio 3</vt:lpstr>
      <vt:lpstr>Ejercicio 3</vt:lpstr>
      <vt:lpstr>Ejercicio 3</vt:lpstr>
      <vt:lpstr>Ejercicio 3</vt:lpstr>
      <vt:lpstr>Simulated annealing</vt:lpstr>
      <vt:lpstr>Simulated annealing</vt:lpstr>
      <vt:lpstr>Discriminador de dígito</vt:lpstr>
      <vt:lpstr>Discriminador de dígito</vt:lpstr>
      <vt:lpstr>Discriminador de dígito</vt:lpstr>
      <vt:lpstr>Influencia del bias</vt:lpstr>
      <vt:lpstr>Influencia de los gradientes</vt:lpstr>
      <vt:lpstr>Influencia de los gradientes</vt:lpstr>
      <vt:lpstr>Influencia de cambiar un pixel del primer patrón</vt:lpstr>
      <vt:lpstr>Influencia de cambiar un pixel del primer patrón</vt:lpstr>
      <vt:lpstr>Gracias por la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234</cp:revision>
  <dcterms:created xsi:type="dcterms:W3CDTF">2024-08-24T19:53:54Z</dcterms:created>
  <dcterms:modified xsi:type="dcterms:W3CDTF">2024-10-08T17:12:28Z</dcterms:modified>
</cp:coreProperties>
</file>